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1" r:id="rId3"/>
    <p:sldId id="310" r:id="rId4"/>
    <p:sldId id="262" r:id="rId5"/>
    <p:sldId id="261" r:id="rId6"/>
    <p:sldId id="260" r:id="rId7"/>
    <p:sldId id="259" r:id="rId8"/>
    <p:sldId id="264" r:id="rId9"/>
    <p:sldId id="265" r:id="rId10"/>
    <p:sldId id="266" r:id="rId11"/>
    <p:sldId id="263" r:id="rId12"/>
    <p:sldId id="256" r:id="rId13"/>
    <p:sldId id="269" r:id="rId14"/>
    <p:sldId id="268" r:id="rId15"/>
    <p:sldId id="271" r:id="rId16"/>
    <p:sldId id="280" r:id="rId17"/>
    <p:sldId id="277" r:id="rId18"/>
    <p:sldId id="276" r:id="rId19"/>
    <p:sldId id="274" r:id="rId20"/>
    <p:sldId id="272" r:id="rId21"/>
    <p:sldId id="275" r:id="rId22"/>
    <p:sldId id="273" r:id="rId23"/>
    <p:sldId id="284" r:id="rId24"/>
    <p:sldId id="281" r:id="rId25"/>
    <p:sldId id="279" r:id="rId26"/>
    <p:sldId id="283" r:id="rId27"/>
    <p:sldId id="278" r:id="rId28"/>
    <p:sldId id="282" r:id="rId29"/>
    <p:sldId id="287" r:id="rId30"/>
    <p:sldId id="286" r:id="rId31"/>
    <p:sldId id="308" r:id="rId32"/>
    <p:sldId id="312" r:id="rId33"/>
    <p:sldId id="292" r:id="rId34"/>
    <p:sldId id="313" r:id="rId35"/>
    <p:sldId id="289" r:id="rId36"/>
    <p:sldId id="314" r:id="rId37"/>
    <p:sldId id="293" r:id="rId38"/>
    <p:sldId id="315" r:id="rId39"/>
    <p:sldId id="316" r:id="rId40"/>
    <p:sldId id="318" r:id="rId41"/>
    <p:sldId id="319" r:id="rId42"/>
    <p:sldId id="322" r:id="rId43"/>
    <p:sldId id="320" r:id="rId44"/>
    <p:sldId id="321" r:id="rId45"/>
    <p:sldId id="323" r:id="rId46"/>
    <p:sldId id="324" r:id="rId47"/>
    <p:sldId id="325" r:id="rId48"/>
    <p:sldId id="326" r:id="rId49"/>
    <p:sldId id="295" r:id="rId50"/>
    <p:sldId id="296" r:id="rId51"/>
    <p:sldId id="298" r:id="rId52"/>
    <p:sldId id="299" r:id="rId53"/>
    <p:sldId id="327" r:id="rId54"/>
    <p:sldId id="300" r:id="rId55"/>
    <p:sldId id="328" r:id="rId56"/>
    <p:sldId id="301" r:id="rId57"/>
    <p:sldId id="304" r:id="rId58"/>
    <p:sldId id="305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30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442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5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85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3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84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64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8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8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7B712-D0C1-4524-9AB7-ED61D349829E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63F78-643B-4F65-A53C-91CA6A7FF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digitalchosun.dizzo.com/site/data/html_dir/2019/09/30/2019093080049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kyobobook.co.kr/index.laf?OV_REFFER=https://www.googl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57794" y="3643312"/>
            <a:ext cx="1671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2">
                    <a:lumMod val="1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김용선 </a:t>
            </a:r>
            <a:r>
              <a:rPr lang="en-US" altLang="ko-KR" sz="2400" b="1" dirty="0" smtClean="0">
                <a:solidFill>
                  <a:schemeClr val="bg2">
                    <a:lumMod val="1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2">
                    <a:lumMod val="1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정아인 </a:t>
            </a:r>
            <a:r>
              <a:rPr lang="en-US" altLang="ko-KR" sz="2400" b="1" dirty="0" smtClean="0">
                <a:solidFill>
                  <a:schemeClr val="bg2">
                    <a:lumMod val="1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2">
                    <a:lumMod val="1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박세영 </a:t>
            </a:r>
            <a:r>
              <a:rPr lang="en-US" altLang="ko-KR" sz="2400" b="1" dirty="0" smtClean="0">
                <a:solidFill>
                  <a:schemeClr val="bg2">
                    <a:lumMod val="1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6120" y="2143621"/>
            <a:ext cx="554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2">
                    <a:lumMod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MY</a:t>
            </a:r>
            <a:r>
              <a:rPr lang="ko-KR" altLang="en-US" sz="3600" b="1" dirty="0" smtClean="0">
                <a:solidFill>
                  <a:schemeClr val="bg2">
                    <a:lumMod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3600" b="1" dirty="0" smtClean="0">
                <a:solidFill>
                  <a:schemeClr val="bg2">
                    <a:lumMod val="2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READING RHYTHM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3286124" y="2971789"/>
            <a:ext cx="552926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이등변 삼각형 45"/>
          <p:cNvSpPr/>
          <p:nvPr/>
        </p:nvSpPr>
        <p:spPr>
          <a:xfrm>
            <a:off x="6129543" y="5282392"/>
            <a:ext cx="6062457" cy="1575608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 rot="10800000">
            <a:off x="0" y="0"/>
            <a:ext cx="6062457" cy="1575608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7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주제선정 배경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1-3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벤치마킹 강점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교보문고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1053" y="1584223"/>
            <a:ext cx="9801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1.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많은 정보가 제공되나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</a:p>
          <a:p>
            <a:pPr algn="ctr"/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사용자의 관심사를 관통하는 정보제공은 미약</a:t>
            </a:r>
            <a:endParaRPr lang="en-US" altLang="ko-KR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-&gt;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유의미한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소비자 </a:t>
            </a:r>
            <a:r>
              <a:rPr lang="ko-KR" altLang="en-US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반응</a:t>
            </a:r>
            <a:r>
              <a:rPr lang="en-US" altLang="ko-KR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클릭</a:t>
            </a:r>
            <a:r>
              <a:rPr lang="en-US" altLang="ko-KR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r>
              <a:rPr lang="ko-KR" altLang="en-US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을 이끌기 힘</a:t>
            </a:r>
            <a:r>
              <a:rPr lang="ko-KR" altLang="en-US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듦</a:t>
            </a:r>
            <a:endParaRPr lang="en-US" altLang="ko-KR" b="1" dirty="0" smtClean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ko-KR" altLang="en-US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0149" y="884150"/>
            <a:ext cx="10919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단점</a:t>
            </a:r>
            <a:endParaRPr lang="ko-KR" altLang="en-US" sz="3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94" y="1544995"/>
            <a:ext cx="6598218" cy="472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71053" y="3188533"/>
            <a:ext cx="9801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단순 정보 제공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 역할만 수행하는 사이트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</a:p>
          <a:p>
            <a:pPr algn="ctr"/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고객과의 상호작용이 약해 유대감이 약함</a:t>
            </a:r>
            <a:endParaRPr lang="en-US" altLang="ko-KR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-&gt;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포인트 제도를 제외하면</a:t>
            </a:r>
            <a:endParaRPr lang="en-US" altLang="ko-KR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 사이트를 계속 이용해야 할 이유가 약함</a:t>
            </a:r>
            <a:endParaRPr lang="en-US" altLang="ko-KR" b="1" dirty="0" smtClean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74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3475" y="3134547"/>
            <a:ext cx="98540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나만을 위한 추천도서</a:t>
            </a:r>
            <a:r>
              <a:rPr lang="en-US" altLang="ko-KR" sz="2000" dirty="0">
                <a:latin typeface="HY신명조" panose="02030600000101010101" pitchFamily="18" charset="-127"/>
                <a:ea typeface="HY신명조" panose="02030600000101010101" pitchFamily="18" charset="-127"/>
              </a:rPr>
              <a:t> :</a:t>
            </a:r>
            <a:endParaRPr lang="en-US" altLang="ko-KR" sz="20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데이터를 기반으로 맞춤형 도서 추천 서비스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3475" y="2208335"/>
            <a:ext cx="98540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독서 패턴</a:t>
            </a:r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20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제공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 </a:t>
            </a:r>
          </a:p>
          <a:p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대여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data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를 바탕으로 독서량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예상독서량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관심 분야 시각화 서비스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서비스 소개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371" y="2647877"/>
            <a:ext cx="41881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</a:t>
            </a:r>
            <a:r>
              <a:rPr lang="en-US" altLang="ko-KR" sz="3200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y </a:t>
            </a:r>
            <a:r>
              <a:rPr lang="en-US" altLang="ko-KR" sz="3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R</a:t>
            </a:r>
            <a:r>
              <a:rPr lang="en-US" altLang="ko-KR" sz="3200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eading </a:t>
            </a:r>
            <a:r>
              <a:rPr lang="en-US" altLang="ko-KR" sz="3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R</a:t>
            </a:r>
            <a:r>
              <a:rPr lang="en-US" altLang="ko-KR" sz="3200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hythm</a:t>
            </a:r>
          </a:p>
          <a:p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나만의 독서 리듬</a:t>
            </a: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01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89944"/>
              </p:ext>
            </p:extLst>
          </p:nvPr>
        </p:nvGraphicFramePr>
        <p:xfrm>
          <a:off x="0" y="434649"/>
          <a:ext cx="12191999" cy="6489304"/>
        </p:xfrm>
        <a:graphic>
          <a:graphicData uri="http://schemas.openxmlformats.org/drawingml/2006/table">
            <a:tbl>
              <a:tblPr/>
              <a:tblGrid>
                <a:gridCol w="24259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28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14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725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45395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4695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387039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가장 중요하고 시급한 문제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고객측면</a:t>
                      </a:r>
                      <a:r>
                        <a:rPr lang="en-US" altLang="ko-KR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공급측면 문제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해결해야 할 문제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시장</a:t>
                      </a:r>
                      <a:r>
                        <a:rPr lang="en-US" altLang="ko-KR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고객이 겪는 </a:t>
                      </a:r>
                      <a:r>
                        <a:rPr lang="ko-KR" altLang="en-US" sz="8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문제</a:t>
                      </a:r>
                      <a:endParaRPr lang="en-US" altLang="ko-KR" sz="8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1) </a:t>
                      </a: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도서 정가제로 인한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도서 구매에 대한 소비자 부담 증가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2)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현대인의 바쁜 생활패턴으로 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독서량 부족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3)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독서하는 습관이 없어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독서 시작이 어려운 현대인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5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대한민국 책을 읽지 않는 이유 </a:t>
                      </a:r>
                      <a:r>
                        <a:rPr lang="en-US" altLang="ko-KR" sz="5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5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 출처</a:t>
                      </a:r>
                      <a:r>
                        <a:rPr lang="en-US" altLang="ko-KR" sz="5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ko-KR" altLang="en-US" sz="500" b="1" kern="0" spc="0" baseline="0" dirty="0" err="1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디지틀조선일보</a:t>
                      </a:r>
                      <a:r>
                        <a:rPr lang="ko-KR" altLang="en-US" sz="5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기사 발취</a:t>
                      </a:r>
                      <a:r>
                        <a:rPr lang="en-US" altLang="ko-KR" sz="700" dirty="0" smtClean="0">
                          <a:hlinkClick r:id="rId2"/>
                        </a:rPr>
                        <a:t>http://digitalchosun.dizzo.com/site/data/html_dir/2019/09/30/2019093080049.html</a:t>
                      </a:r>
                      <a:r>
                        <a:rPr lang="en-US" altLang="ko-KR" sz="5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029" marR="33029" marT="9131" marB="913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솔루션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문제에 대한 </a:t>
                      </a:r>
                      <a:r>
                        <a:rPr lang="ko-KR" altLang="en-US" sz="8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해결책</a:t>
                      </a:r>
                      <a:endParaRPr lang="en-US" altLang="ko-KR" sz="8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0" kern="0" spc="0" dirty="0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 구매가 아닌 대여로 소비자 부담 감소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2)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소비자 구매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대여 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를 기준으로 고객 개인에게 맞춘 독서 패턴 및 추천도서 제공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3) SNS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을 통한 독서 패턴 및 독서리뷰 공유로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책과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사이트 홍보 및 확산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33029" marR="33029" marT="9131" marB="913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</a:t>
                      </a:r>
                      <a:r>
                        <a:rPr lang="en-US" altLang="ko-KR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가치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제품을 구입해야 하는 이유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제품의 </a:t>
                      </a:r>
                      <a:r>
                        <a:rPr lang="ko-KR" altLang="en-US" sz="8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차별성</a:t>
                      </a:r>
                      <a:endParaRPr lang="en-US" altLang="ko-KR" sz="8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내게 딱 맞는 책 읽기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습관 제공</a:t>
                      </a: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 </a:t>
                      </a: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 옵션을 정한 후 구매 내역을 바탕으로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분석한 독서패턴 제공</a:t>
                      </a:r>
                      <a:r>
                        <a:rPr lang="en-US" altLang="ko-KR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33029" marR="33029" marT="9131" marB="913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경쟁우위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제품의 특장점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경쟁제품과의 </a:t>
                      </a:r>
                      <a:r>
                        <a:rPr lang="ko-KR" altLang="en-US" sz="8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비교우위</a:t>
                      </a:r>
                      <a:endParaRPr lang="en-US" altLang="ko-KR" sz="8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데이터 분석을 통한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사용자 독서 패턴 분석</a:t>
                      </a:r>
                      <a:r>
                        <a:rPr lang="en-US" altLang="ko-KR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데이터 활용</a:t>
                      </a: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33029" marR="33029" marT="9131" marB="913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목표고객군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목표고객군별 특징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구체적으로 </a:t>
                      </a:r>
                      <a:r>
                        <a:rPr lang="ko-KR" altLang="en-US" sz="8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설정</a:t>
                      </a:r>
                      <a:endParaRPr lang="en-US" altLang="ko-KR" sz="8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28600" marR="0" indent="-22860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책은 읽고 싶으나 뭐부터 읽어야 할지 막막한 사람들</a:t>
                      </a: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228600" marR="0" indent="-22860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228600" marR="0" indent="-22860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체계적인 독서습관으로 점진적인 독서량 증가 및 독서패턴 형성을 원하는 사람들</a:t>
                      </a: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228600" marR="0" indent="-22860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228600" marR="0" indent="-22860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책 홍보가 필요한 사람들</a:t>
                      </a: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228600" marR="0" indent="-22860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228600" marR="0" indent="-22860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한 권을 읽더라도 효율적인 독서를 원하는 사람들</a:t>
                      </a: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33029" marR="33029" marT="9131" marB="913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2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핵심지표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측정 핵심지표 및 활동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사업화를 위한 실행 </a:t>
                      </a:r>
                      <a:r>
                        <a:rPr lang="ko-KR" altLang="en-US" sz="8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리스트</a:t>
                      </a:r>
                      <a:endParaRPr lang="en-US" altLang="ko-KR" sz="8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 이용자수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 USER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만족도</a:t>
                      </a:r>
                      <a:endParaRPr lang="en-US" altLang="ko-KR" sz="900" b="1" kern="0" spc="0" baseline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책 </a:t>
                      </a:r>
                      <a:r>
                        <a:rPr lang="ko-KR" altLang="en-US" sz="900" b="1" kern="0" spc="0" baseline="0" dirty="0" err="1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리뷰수</a:t>
                      </a:r>
                      <a:endParaRPr lang="ko-KR" altLang="en-US" sz="900" b="1" kern="0" spc="0" baseline="0" dirty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33029" marR="33029" marT="9131" marB="913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채널</a:t>
                      </a:r>
                      <a:r>
                        <a:rPr lang="en-US" altLang="ko-KR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유통</a:t>
                      </a:r>
                      <a:r>
                        <a:rPr lang="en-US" altLang="ko-KR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판매채널</a:t>
                      </a:r>
                      <a:r>
                        <a:rPr lang="en-US" altLang="ko-KR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고객에게 어떻게 </a:t>
                      </a:r>
                      <a:r>
                        <a:rPr lang="ko-KR" altLang="en-US" sz="8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판매할지</a:t>
                      </a:r>
                      <a:endParaRPr lang="en-US" altLang="ko-KR" sz="8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웹사이트</a:t>
                      </a:r>
                      <a:endParaRPr lang="en-US" altLang="ko-KR" sz="9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9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오프라인 서점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029" marR="33029" marT="9131" marB="913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8961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비용구조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사업화를 위한 </a:t>
                      </a:r>
                      <a:r>
                        <a:rPr lang="ko-KR" altLang="en-US" sz="800" b="1" kern="0" spc="0" dirty="0" err="1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활동시</a:t>
                      </a: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소요비용</a:t>
                      </a:r>
                      <a:r>
                        <a:rPr lang="en-US" altLang="ko-KR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유통</a:t>
                      </a:r>
                      <a:r>
                        <a:rPr lang="en-US" altLang="ko-KR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설비</a:t>
                      </a:r>
                      <a:r>
                        <a:rPr lang="en-US" altLang="ko-KR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마케팅 등</a:t>
                      </a:r>
                      <a:r>
                        <a:rPr lang="en-US" altLang="ko-KR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소요비용 </a:t>
                      </a:r>
                      <a:r>
                        <a:rPr lang="ko-KR" altLang="en-US" sz="8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조달방법</a:t>
                      </a:r>
                      <a:endParaRPr lang="en-US" altLang="ko-KR" sz="800" b="1" kern="0" spc="0" dirty="0" smtClean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1)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마케팅 비용 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2)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시장 조사 비용 </a:t>
                      </a:r>
                      <a:endParaRPr lang="ko-KR" altLang="en-US" sz="900" b="1" kern="0" spc="0" baseline="0" dirty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33029" marR="33029" marT="9131" marB="913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수익원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수익모델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수익창출 방안</a:t>
                      </a:r>
                      <a:r>
                        <a:rPr lang="en-US" altLang="ko-KR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제품별</a:t>
                      </a:r>
                      <a:r>
                        <a:rPr lang="en-US" altLang="ko-KR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유통</a:t>
                      </a:r>
                      <a:r>
                        <a:rPr lang="en-US" altLang="ko-KR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800" b="1" kern="0" spc="0" dirty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판매 </a:t>
                      </a:r>
                      <a:r>
                        <a:rPr lang="ko-KR" altLang="en-US" sz="800" b="1" kern="0" spc="0" dirty="0" err="1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채널별</a:t>
                      </a:r>
                      <a:r>
                        <a:rPr lang="en-US" altLang="ko-KR" sz="800" b="1" kern="0" spc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A)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판매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대여료 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B) </a:t>
                      </a:r>
                      <a:r>
                        <a:rPr lang="ko-KR" altLang="en-US" sz="900" b="1" kern="0" spc="0" baseline="0" dirty="0" err="1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홍보료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출판사</a:t>
                      </a:r>
                      <a:r>
                        <a:rPr lang="en-US" altLang="ko-KR" sz="900" b="1" kern="0" spc="0" baseline="0" dirty="0" smtClean="0">
                          <a:solidFill>
                            <a:srgbClr val="4C4C4C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900" b="1" kern="0" spc="0" baseline="0" dirty="0">
                        <a:solidFill>
                          <a:srgbClr val="4C4C4C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33029" marR="33029" marT="9131" marB="913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Lean Canvas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36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8967" y="1007272"/>
            <a:ext cx="9854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사용자 요구사항</a:t>
            </a:r>
            <a:endParaRPr lang="en-US" altLang="ko-KR" sz="20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z="20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 서비스 기능</a:t>
            </a: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장바구니 기능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 데이터 기반 추천도서 기능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고객 데이터 기반 독서패턴 기능</a:t>
            </a: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리뷰 기능 서비스 기능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검색창에서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장바구니로 넘길 수 있는 기능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메인페이지에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BestSeller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리스트 노출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사용자 요구사항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3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147156" y="929498"/>
            <a:ext cx="1446414" cy="2278155"/>
            <a:chOff x="1862051" y="614674"/>
            <a:chExt cx="1945178" cy="3973951"/>
          </a:xfrm>
        </p:grpSpPr>
        <p:sp>
          <p:nvSpPr>
            <p:cNvPr id="5" name="타원 4"/>
            <p:cNvSpPr/>
            <p:nvPr/>
          </p:nvSpPr>
          <p:spPr>
            <a:xfrm>
              <a:off x="2141639" y="614674"/>
              <a:ext cx="1440000" cy="14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7" name="직선 연결선 6"/>
            <p:cNvCxnSpPr>
              <a:stCxn id="5" idx="4"/>
            </p:cNvCxnSpPr>
            <p:nvPr/>
          </p:nvCxnSpPr>
          <p:spPr>
            <a:xfrm>
              <a:off x="2861639" y="2054674"/>
              <a:ext cx="0" cy="135354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861639" y="3408218"/>
              <a:ext cx="720000" cy="118040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2141639" y="3408218"/>
              <a:ext cx="719999" cy="118040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 flipV="1">
              <a:off x="1862051" y="2377441"/>
              <a:ext cx="1945178" cy="1662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1147156" y="3958102"/>
            <a:ext cx="1446414" cy="2278155"/>
            <a:chOff x="1862051" y="614674"/>
            <a:chExt cx="1945178" cy="3973951"/>
          </a:xfrm>
        </p:grpSpPr>
        <p:sp>
          <p:nvSpPr>
            <p:cNvPr id="22" name="타원 21"/>
            <p:cNvSpPr/>
            <p:nvPr/>
          </p:nvSpPr>
          <p:spPr>
            <a:xfrm>
              <a:off x="2141639" y="614674"/>
              <a:ext cx="1440000" cy="14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23" name="직선 연결선 22"/>
            <p:cNvCxnSpPr>
              <a:stCxn id="22" idx="4"/>
            </p:cNvCxnSpPr>
            <p:nvPr/>
          </p:nvCxnSpPr>
          <p:spPr>
            <a:xfrm>
              <a:off x="2861639" y="2054674"/>
              <a:ext cx="0" cy="135354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861639" y="3408218"/>
              <a:ext cx="720000" cy="118040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2141639" y="3408218"/>
              <a:ext cx="719999" cy="118040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 flipV="1">
              <a:off x="1862051" y="2377441"/>
              <a:ext cx="1945178" cy="1662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/>
          <p:cNvSpPr/>
          <p:nvPr/>
        </p:nvSpPr>
        <p:spPr>
          <a:xfrm>
            <a:off x="1147156" y="3357283"/>
            <a:ext cx="1446414" cy="353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Customer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47156" y="6396010"/>
            <a:ext cx="1446414" cy="353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Admin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015941" y="754275"/>
            <a:ext cx="2709948" cy="40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 조회</a:t>
            </a:r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15941" y="1351924"/>
            <a:ext cx="2709949" cy="40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베스트셀러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신작 조회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015941" y="1949573"/>
            <a:ext cx="2709948" cy="40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 장바구니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15941" y="2547222"/>
            <a:ext cx="2709948" cy="40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 구매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15941" y="4399457"/>
            <a:ext cx="2709948" cy="40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문의등록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015941" y="3801808"/>
            <a:ext cx="2709948" cy="40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 리뷰 등록 및 공유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015941" y="4998707"/>
            <a:ext cx="2709948" cy="40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본인의 독서패턴 조회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015941" y="5696367"/>
            <a:ext cx="2709948" cy="40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회원 정보 관리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593570" y="955818"/>
            <a:ext cx="4422371" cy="993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endCxn id="31" idx="1"/>
          </p:cNvCxnSpPr>
          <p:nvPr/>
        </p:nvCxnSpPr>
        <p:spPr>
          <a:xfrm flipV="1">
            <a:off x="2593568" y="1553467"/>
            <a:ext cx="4422373" cy="3913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593570" y="1965836"/>
            <a:ext cx="4422371" cy="1852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33" idx="1"/>
          </p:cNvCxnSpPr>
          <p:nvPr/>
        </p:nvCxnSpPr>
        <p:spPr>
          <a:xfrm>
            <a:off x="2593570" y="1948216"/>
            <a:ext cx="4422371" cy="800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36" idx="1"/>
          </p:cNvCxnSpPr>
          <p:nvPr/>
        </p:nvCxnSpPr>
        <p:spPr>
          <a:xfrm>
            <a:off x="2593569" y="1948216"/>
            <a:ext cx="4422372" cy="2055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35" idx="1"/>
          </p:cNvCxnSpPr>
          <p:nvPr/>
        </p:nvCxnSpPr>
        <p:spPr>
          <a:xfrm>
            <a:off x="2593569" y="1975530"/>
            <a:ext cx="4422372" cy="26254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37" idx="1"/>
          </p:cNvCxnSpPr>
          <p:nvPr/>
        </p:nvCxnSpPr>
        <p:spPr>
          <a:xfrm>
            <a:off x="2593569" y="1998778"/>
            <a:ext cx="4422372" cy="32014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9" idx="1"/>
          </p:cNvCxnSpPr>
          <p:nvPr/>
        </p:nvCxnSpPr>
        <p:spPr>
          <a:xfrm>
            <a:off x="2593569" y="1944808"/>
            <a:ext cx="4422372" cy="39531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7015941" y="6344369"/>
            <a:ext cx="2709948" cy="40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문의답변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49" name="직선 화살표 연결선 48"/>
          <p:cNvCxnSpPr>
            <a:endCxn id="48" idx="1"/>
          </p:cNvCxnSpPr>
          <p:nvPr/>
        </p:nvCxnSpPr>
        <p:spPr>
          <a:xfrm>
            <a:off x="2593568" y="4978177"/>
            <a:ext cx="4422373" cy="1567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29" idx="1"/>
          </p:cNvCxnSpPr>
          <p:nvPr/>
        </p:nvCxnSpPr>
        <p:spPr>
          <a:xfrm>
            <a:off x="2593568" y="4997106"/>
            <a:ext cx="4422373" cy="9008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5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Use case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459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8967" y="1007272"/>
            <a:ext cx="98540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Web Cover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페이지</a:t>
            </a:r>
            <a:endParaRPr lang="en-US" altLang="ko-KR" sz="20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Main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페이지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베스트셀러 리스트 노출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신작리스트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  <a:p>
            <a:r>
              <a:rPr lang="en-US" altLang="ko-KR" sz="2000" dirty="0">
                <a:latin typeface="HY신명조" panose="02030600000101010101" pitchFamily="18" charset="-127"/>
                <a:ea typeface="HY신명조" panose="02030600000101010101" pitchFamily="18" charset="-127"/>
              </a:rPr>
              <a:t>	</a:t>
            </a:r>
            <a:r>
              <a:rPr lang="ko-KR" altLang="en-US" sz="20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해더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</a:t>
            </a:r>
            <a:r>
              <a:rPr lang="ko-KR" altLang="en-US" sz="2000" dirty="0">
                <a:latin typeface="HY신명조" panose="02030600000101010101" pitchFamily="18" charset="-127"/>
                <a:ea typeface="HY신명조" panose="02030600000101010101" pitchFamily="18" charset="-127"/>
              </a:rPr>
              <a:t> 로그인 회원가입 </a:t>
            </a:r>
            <a:r>
              <a:rPr lang="en-US" altLang="ko-KR" sz="2000" dirty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2000" dirty="0">
                <a:latin typeface="HY신명조" panose="02030600000101010101" pitchFamily="18" charset="-127"/>
                <a:ea typeface="HY신명조" panose="02030600000101010101" pitchFamily="18" charset="-127"/>
              </a:rPr>
              <a:t>로그아웃 </a:t>
            </a:r>
            <a:r>
              <a:rPr lang="ko-KR" altLang="en-US" sz="20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마이페이지</a:t>
            </a:r>
            <a:r>
              <a:rPr lang="ko-KR" altLang="en-US" sz="20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장바구니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(import)</a:t>
            </a:r>
          </a:p>
          <a:p>
            <a:r>
              <a:rPr lang="en-US" altLang="ko-KR" sz="2000" dirty="0">
                <a:latin typeface="HY신명조" panose="02030600000101010101" pitchFamily="18" charset="-127"/>
                <a:ea typeface="HY신명조" panose="02030600000101010101" pitchFamily="18" charset="-127"/>
              </a:rPr>
              <a:t>	</a:t>
            </a:r>
            <a:r>
              <a:rPr lang="ko-KR" altLang="en-US" sz="20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검색창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(import)</a:t>
            </a:r>
          </a:p>
          <a:p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	</a:t>
            </a:r>
            <a:r>
              <a:rPr lang="ko-KR" altLang="en-US" sz="20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네비게이션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bar: </a:t>
            </a:r>
            <a:r>
              <a:rPr lang="en-US" altLang="ko-KR" sz="20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MyReadingRhythm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</a:t>
            </a:r>
            <a:r>
              <a:rPr lang="en-US" altLang="ko-KR" sz="2000" dirty="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대여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고객센터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문의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)(import)</a:t>
            </a:r>
          </a:p>
          <a:p>
            <a:pPr marL="457200" indent="-457200">
              <a:buFontTx/>
              <a:buAutoNum type="arabicPeriod" startAt="3"/>
            </a:pP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Login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페이지</a:t>
            </a: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buFontTx/>
              <a:buAutoNum type="arabicPeriod" startAt="3"/>
            </a:pP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회원가입 페이지</a:t>
            </a: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buAutoNum type="arabicPeriod" startAt="3"/>
            </a:pPr>
            <a:r>
              <a:rPr lang="en-US" altLang="ko-KR" sz="20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MyReadingRhythm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가제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)(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독서 패턴 및 추천도서 노출화면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buFontTx/>
              <a:buAutoNum type="arabicPeriod" startAt="3"/>
            </a:pP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구매대상 페이지</a:t>
            </a: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  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list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페이지</a:t>
            </a: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buFontTx/>
              <a:buAutoNum type="arabicPeriod" startAt="3"/>
            </a:pPr>
            <a:r>
              <a:rPr lang="ko-KR" altLang="en-US" sz="20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검색창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모듈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20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네비게이션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bar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모듈 </a:t>
            </a:r>
            <a:endParaRPr lang="en-US" altLang="ko-KR" sz="20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buFontTx/>
              <a:buAutoNum type="arabicPeriod" startAt="3"/>
            </a:pPr>
            <a:r>
              <a:rPr lang="ko-KR" altLang="en-US" sz="20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해더모듈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로그인 회원가입 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로그아웃 </a:t>
            </a:r>
            <a:r>
              <a:rPr lang="ko-KR" altLang="en-US" sz="20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마이페이지</a:t>
            </a: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장바구니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 </a:t>
            </a:r>
          </a:p>
          <a:p>
            <a:pPr marL="457200" indent="-457200">
              <a:buFontTx/>
              <a:buAutoNum type="arabicPeriod" startAt="3"/>
            </a:pP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모듈기업정보</a:t>
            </a:r>
            <a:r>
              <a:rPr lang="en-US" altLang="ko-KR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(footer</a:t>
            </a:r>
            <a:r>
              <a:rPr lang="en-US" altLang="ko-KR" sz="2000" dirty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  <a:p>
            <a:pPr marL="457200" indent="-457200">
              <a:buFontTx/>
              <a:buAutoNum type="arabicPeriod" startAt="3"/>
            </a:pP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대여 시 직접 수령할 지점 위치제공 페이지</a:t>
            </a:r>
            <a:endParaRPr lang="en-US" altLang="ko-KR" sz="20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buFontTx/>
              <a:buAutoNum type="arabicPeriod" startAt="3"/>
            </a:pPr>
            <a:r>
              <a:rPr lang="ko-KR" altLang="en-US" sz="2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장바구니 페이지</a:t>
            </a:r>
            <a:endParaRPr lang="en-US" altLang="ko-KR" sz="20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5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-1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웹커버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페이지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648976"/>
            <a:ext cx="11269362" cy="589434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97735" y="2669059"/>
            <a:ext cx="4595793" cy="2719222"/>
            <a:chOff x="3817152" y="2743200"/>
            <a:chExt cx="4595793" cy="2719222"/>
          </a:xfrm>
        </p:grpSpPr>
        <p:sp>
          <p:nvSpPr>
            <p:cNvPr id="3" name="육각형 2"/>
            <p:cNvSpPr/>
            <p:nvPr/>
          </p:nvSpPr>
          <p:spPr>
            <a:xfrm>
              <a:off x="4923198" y="3080952"/>
              <a:ext cx="2350749" cy="2026507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3344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역사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문화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종교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24479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예술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대중문화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4473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정치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사회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7152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소설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3344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과학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기술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4479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경제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경영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43351" y="2792627"/>
            <a:ext cx="3270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OOO</a:t>
            </a:r>
            <a:r>
              <a:rPr lang="ko-KR" altLang="en-US" dirty="0" smtClean="0"/>
              <a:t>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독서리듬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권당 평균 독서시간  </a:t>
            </a:r>
            <a:r>
              <a:rPr lang="en-US" altLang="ko-KR" dirty="0" smtClean="0"/>
              <a:t>2.1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예상 독서량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선호 도서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4" y="711647"/>
            <a:ext cx="11189165" cy="5755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3" y="713602"/>
            <a:ext cx="11189165" cy="57905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2" y="693912"/>
            <a:ext cx="11189166" cy="579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-2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메인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페이지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  <a:p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51" y="1173205"/>
            <a:ext cx="9992497" cy="51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-3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로그인 페이지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  <a:p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8" y="945834"/>
            <a:ext cx="10577384" cy="54526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8" y="945834"/>
            <a:ext cx="10577384" cy="54526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8" y="945834"/>
            <a:ext cx="10577384" cy="54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7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-4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회원가입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  <a:p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51" y="1173205"/>
            <a:ext cx="9992497" cy="51511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51" y="1173205"/>
            <a:ext cx="9992497" cy="51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58603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4375" y="862757"/>
            <a:ext cx="1728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목차</a:t>
            </a:r>
            <a:endParaRPr lang="ko-KR" altLang="en-US" sz="32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29115" y="75248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01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주제선정배경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9115" y="2169632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02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서비스 소개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9115" y="3199100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03 </a:t>
            </a:r>
            <a:r>
              <a:rPr lang="en-US" altLang="ko-KR" dirty="0">
                <a:latin typeface="HY신명조" panose="02030600000101010101" pitchFamily="18" charset="-127"/>
                <a:ea typeface="HY신명조" panose="02030600000101010101" pitchFamily="18" charset="-127"/>
              </a:rPr>
              <a:t>Lean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Canvas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9115" y="4355568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04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사용자 요구사항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29115" y="539670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05 </a:t>
            </a:r>
            <a:r>
              <a:rPr lang="en-US" altLang="ko-KR" dirty="0">
                <a:latin typeface="HY신명조" panose="02030600000101010101" pitchFamily="18" charset="-127"/>
                <a:ea typeface="HY신명조" panose="02030600000101010101" pitchFamily="18" charset="-127"/>
              </a:rPr>
              <a:t>Use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case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45413" y="720078"/>
            <a:ext cx="298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06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화면 설계서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2712" y="2174128"/>
            <a:ext cx="298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07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데이터베이스 설계도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5411" y="3209078"/>
            <a:ext cx="298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08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간트차트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7728" y="1254847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상황분석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문제인식 및 해결방향 제시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벤치마킹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32711" y="4365278"/>
            <a:ext cx="298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09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구현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45411" y="5442950"/>
            <a:ext cx="298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10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-5 My Reading Rhythm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  <a:p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648976"/>
            <a:ext cx="11269362" cy="589434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97735" y="2669059"/>
            <a:ext cx="4595793" cy="2719222"/>
            <a:chOff x="3817152" y="2743200"/>
            <a:chExt cx="4595793" cy="2719222"/>
          </a:xfrm>
        </p:grpSpPr>
        <p:sp>
          <p:nvSpPr>
            <p:cNvPr id="3" name="육각형 2"/>
            <p:cNvSpPr/>
            <p:nvPr/>
          </p:nvSpPr>
          <p:spPr>
            <a:xfrm>
              <a:off x="4923198" y="3080952"/>
              <a:ext cx="2350749" cy="2026507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3344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역사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문화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종교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24479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예술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대중문화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4473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정치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사회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7152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소설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3344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과학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기술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4479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경제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경영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43351" y="2792627"/>
            <a:ext cx="3270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OOO</a:t>
            </a:r>
            <a:r>
              <a:rPr lang="ko-KR" altLang="en-US" dirty="0" smtClean="0"/>
              <a:t>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독서리듬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권당 평균 독서시간  </a:t>
            </a:r>
            <a:r>
              <a:rPr lang="en-US" altLang="ko-KR" dirty="0" smtClean="0"/>
              <a:t>2.1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예상 독서량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선호 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5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-6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구매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페이지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  <a:p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8" y="945834"/>
            <a:ext cx="10577384" cy="54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-7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대여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페이지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  <a:p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8" y="945834"/>
            <a:ext cx="10577384" cy="54526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8" y="945834"/>
            <a:ext cx="10577384" cy="54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-8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구매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대여 리스트 페이지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648976"/>
            <a:ext cx="11269362" cy="589434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97735" y="2669059"/>
            <a:ext cx="4595793" cy="2719222"/>
            <a:chOff x="3817152" y="2743200"/>
            <a:chExt cx="4595793" cy="2719222"/>
          </a:xfrm>
        </p:grpSpPr>
        <p:sp>
          <p:nvSpPr>
            <p:cNvPr id="3" name="육각형 2"/>
            <p:cNvSpPr/>
            <p:nvPr/>
          </p:nvSpPr>
          <p:spPr>
            <a:xfrm>
              <a:off x="4923198" y="3080952"/>
              <a:ext cx="2350749" cy="2026507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3344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역사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문화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종교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24479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예술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대중문화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4473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정치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사회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7152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소설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3344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과학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기술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4479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경제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경영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43351" y="2792627"/>
            <a:ext cx="3270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OOO</a:t>
            </a:r>
            <a:r>
              <a:rPr lang="ko-KR" altLang="en-US" dirty="0" smtClean="0"/>
              <a:t>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독서리듬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권당 평균 독서시간  </a:t>
            </a:r>
            <a:r>
              <a:rPr lang="en-US" altLang="ko-KR" dirty="0" smtClean="0"/>
              <a:t>2.1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예상 독서량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선호 도서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4" y="711647"/>
            <a:ext cx="11189165" cy="5755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3" y="713602"/>
            <a:ext cx="11189165" cy="57905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2" y="693912"/>
            <a:ext cx="11189166" cy="57905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0" y="691958"/>
            <a:ext cx="11189167" cy="581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-9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검색창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네비게이션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모듈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648976"/>
            <a:ext cx="11269362" cy="589434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97735" y="2669059"/>
            <a:ext cx="4595793" cy="2719222"/>
            <a:chOff x="3817152" y="2743200"/>
            <a:chExt cx="4595793" cy="2719222"/>
          </a:xfrm>
        </p:grpSpPr>
        <p:sp>
          <p:nvSpPr>
            <p:cNvPr id="3" name="육각형 2"/>
            <p:cNvSpPr/>
            <p:nvPr/>
          </p:nvSpPr>
          <p:spPr>
            <a:xfrm>
              <a:off x="4923198" y="3080952"/>
              <a:ext cx="2350749" cy="2026507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3344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역사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문화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종교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24479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예술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대중문화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4473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정치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사회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7152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소설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3344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과학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기술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4479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경제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경영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43351" y="2792627"/>
            <a:ext cx="3270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OOO</a:t>
            </a:r>
            <a:r>
              <a:rPr lang="ko-KR" altLang="en-US" dirty="0" smtClean="0"/>
              <a:t>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독서리듬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권당 평균 독서시간  </a:t>
            </a:r>
            <a:r>
              <a:rPr lang="en-US" altLang="ko-KR" dirty="0" smtClean="0"/>
              <a:t>2.1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예상 독서량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선호 도서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4" y="711647"/>
            <a:ext cx="11189165" cy="5755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3" y="713602"/>
            <a:ext cx="11189165" cy="57905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2" y="693912"/>
            <a:ext cx="11189166" cy="57905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0" y="711646"/>
            <a:ext cx="11189167" cy="57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-10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해더모듈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페이지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648976"/>
            <a:ext cx="11269362" cy="589434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97735" y="2669059"/>
            <a:ext cx="4595793" cy="2719222"/>
            <a:chOff x="3817152" y="2743200"/>
            <a:chExt cx="4595793" cy="2719222"/>
          </a:xfrm>
        </p:grpSpPr>
        <p:sp>
          <p:nvSpPr>
            <p:cNvPr id="3" name="육각형 2"/>
            <p:cNvSpPr/>
            <p:nvPr/>
          </p:nvSpPr>
          <p:spPr>
            <a:xfrm>
              <a:off x="4923198" y="3080952"/>
              <a:ext cx="2350749" cy="2026507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3344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역사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문화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종교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24479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예술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대중문화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4473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정치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사회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7152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소설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3344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과학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기술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4479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경제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경영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43351" y="2792627"/>
            <a:ext cx="3270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OOO</a:t>
            </a:r>
            <a:r>
              <a:rPr lang="ko-KR" altLang="en-US" dirty="0" smtClean="0"/>
              <a:t>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독서리듬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권당 평균 독서시간  </a:t>
            </a:r>
            <a:r>
              <a:rPr lang="en-US" altLang="ko-KR" dirty="0" smtClean="0"/>
              <a:t>2.1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예상 독서량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선호 도서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4" y="711647"/>
            <a:ext cx="11189165" cy="5755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3" y="713602"/>
            <a:ext cx="11189165" cy="579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-11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기업설명 모듈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648976"/>
            <a:ext cx="11269362" cy="589434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97735" y="2669059"/>
            <a:ext cx="4595793" cy="2719222"/>
            <a:chOff x="3817152" y="2743200"/>
            <a:chExt cx="4595793" cy="2719222"/>
          </a:xfrm>
        </p:grpSpPr>
        <p:sp>
          <p:nvSpPr>
            <p:cNvPr id="3" name="육각형 2"/>
            <p:cNvSpPr/>
            <p:nvPr/>
          </p:nvSpPr>
          <p:spPr>
            <a:xfrm>
              <a:off x="4923198" y="3080952"/>
              <a:ext cx="2350749" cy="2026507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3344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역사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문화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종교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24479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예술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대중문화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4473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정치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사회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7152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소설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3344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과학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기술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4479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경제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경영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43351" y="2792627"/>
            <a:ext cx="3270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OOO</a:t>
            </a:r>
            <a:r>
              <a:rPr lang="ko-KR" altLang="en-US" dirty="0" smtClean="0"/>
              <a:t>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독서리듬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권당 평균 독서시간  </a:t>
            </a:r>
            <a:r>
              <a:rPr lang="en-US" altLang="ko-KR" dirty="0" smtClean="0"/>
              <a:t>2.1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예상 독서량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선호 도서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4" y="711647"/>
            <a:ext cx="11189165" cy="5755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3" y="713602"/>
            <a:ext cx="11189165" cy="57905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2" y="693912"/>
            <a:ext cx="11189166" cy="57905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0" y="711646"/>
            <a:ext cx="11189168" cy="577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-12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대여매장 선택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648976"/>
            <a:ext cx="11269362" cy="589434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97735" y="2669059"/>
            <a:ext cx="4595793" cy="2719222"/>
            <a:chOff x="3817152" y="2743200"/>
            <a:chExt cx="4595793" cy="2719222"/>
          </a:xfrm>
        </p:grpSpPr>
        <p:sp>
          <p:nvSpPr>
            <p:cNvPr id="3" name="육각형 2"/>
            <p:cNvSpPr/>
            <p:nvPr/>
          </p:nvSpPr>
          <p:spPr>
            <a:xfrm>
              <a:off x="4923198" y="3080952"/>
              <a:ext cx="2350749" cy="2026507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3344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역사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문화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종교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24479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예술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대중문화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4473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정치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사회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7152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소설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3344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과학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기술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4479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경제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경영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43351" y="2792627"/>
            <a:ext cx="3270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OOO</a:t>
            </a:r>
            <a:r>
              <a:rPr lang="ko-KR" altLang="en-US" dirty="0" smtClean="0"/>
              <a:t>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독서리듬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권당 평균 독서시간  </a:t>
            </a:r>
            <a:r>
              <a:rPr lang="en-US" altLang="ko-KR" dirty="0" smtClean="0"/>
              <a:t>2.1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예상 독서량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선호 도서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4" y="711647"/>
            <a:ext cx="1118916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화면 설계서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-13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장바구니 페이지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648976"/>
            <a:ext cx="11269362" cy="589434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97735" y="2669059"/>
            <a:ext cx="4595793" cy="2719222"/>
            <a:chOff x="3817152" y="2743200"/>
            <a:chExt cx="4595793" cy="2719222"/>
          </a:xfrm>
        </p:grpSpPr>
        <p:sp>
          <p:nvSpPr>
            <p:cNvPr id="3" name="육각형 2"/>
            <p:cNvSpPr/>
            <p:nvPr/>
          </p:nvSpPr>
          <p:spPr>
            <a:xfrm>
              <a:off x="4923198" y="3080952"/>
              <a:ext cx="2350749" cy="2026507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3344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역사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문화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종교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24479" y="2743200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예술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대중문화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4473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정치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사회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7152" y="3955705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소설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3344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과학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기술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4479" y="5185423"/>
              <a:ext cx="132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경제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경영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43351" y="2792627"/>
            <a:ext cx="3270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OOO</a:t>
            </a:r>
            <a:r>
              <a:rPr lang="ko-KR" altLang="en-US" dirty="0" smtClean="0"/>
              <a:t>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독서리듬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권당 평균 독서시간  </a:t>
            </a:r>
            <a:r>
              <a:rPr lang="en-US" altLang="ko-KR" dirty="0" smtClean="0"/>
              <a:t>2.1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예상 독서량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선호 도서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4" y="711647"/>
            <a:ext cx="11189165" cy="5755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3" y="713602"/>
            <a:ext cx="11189165" cy="57905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2" y="693912"/>
            <a:ext cx="11189166" cy="57905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0" y="711646"/>
            <a:ext cx="11189167" cy="57939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690448"/>
            <a:ext cx="11189168" cy="58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7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데이터베이스 설계도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55" y="434648"/>
            <a:ext cx="7542090" cy="64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주제선정 배경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1-1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상황분석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47" y="1468070"/>
            <a:ext cx="3017674" cy="2892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821" y="5543550"/>
            <a:ext cx="5762625" cy="2628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9587" y="2483688"/>
            <a:ext cx="5734050" cy="16478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6822029" y="4638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2019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년 조사 결과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, 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지난 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년간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(2018. 10. 1.~2019. 9. 30.) 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성인의 </a:t>
            </a:r>
            <a:r>
              <a:rPr lang="ko-KR" altLang="en-US" b="0" i="0" dirty="0" err="1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종이책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연간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err="1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독서율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*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은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52.1%,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독서량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**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은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6.1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권으로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’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17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년에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비해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각각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7.8%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포인트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2.2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권</a:t>
            </a:r>
            <a:r>
              <a:rPr lang="ko-KR" altLang="en-US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줄어든</a:t>
            </a:r>
            <a:r>
              <a:rPr lang="ko-KR" altLang="en-US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것으로</a:t>
            </a:r>
            <a:r>
              <a:rPr lang="ko-KR" altLang="en-US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나타났다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394" y="-3725633"/>
            <a:ext cx="6139649" cy="3419086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070069" y="1576873"/>
            <a:ext cx="7804432" cy="2658792"/>
            <a:chOff x="3752568" y="1576872"/>
            <a:chExt cx="8172473" cy="2784175"/>
          </a:xfrm>
        </p:grpSpPr>
        <p:grpSp>
          <p:nvGrpSpPr>
            <p:cNvPr id="34" name="그룹 33"/>
            <p:cNvGrpSpPr/>
            <p:nvPr/>
          </p:nvGrpSpPr>
          <p:grpSpPr>
            <a:xfrm>
              <a:off x="3752568" y="1706648"/>
              <a:ext cx="3694787" cy="2436839"/>
              <a:chOff x="1383370" y="1166570"/>
              <a:chExt cx="3694787" cy="243683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543956" y="1166570"/>
                <a:ext cx="2394857" cy="386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연간 </a:t>
                </a:r>
                <a:r>
                  <a:rPr lang="ko-KR" altLang="en-US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독서율</a:t>
                </a:r>
                <a:r>
                  <a:rPr lang="en-US" altLang="ko-KR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</a:t>
                </a:r>
                <a:r>
                  <a:rPr lang="ko-KR" altLang="en-US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종이책</a:t>
                </a:r>
                <a:r>
                  <a:rPr lang="en-US" altLang="ko-KR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)</a:t>
                </a:r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383370" y="2938268"/>
                <a:ext cx="1128351" cy="386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2017</a:t>
                </a:r>
                <a:r>
                  <a:rPr lang="ko-KR" altLang="en-US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년</a:t>
                </a:r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grpSp>
            <p:nvGrpSpPr>
              <p:cNvPr id="30" name="그룹 29"/>
              <p:cNvGrpSpPr/>
              <p:nvPr/>
            </p:nvGrpSpPr>
            <p:grpSpPr>
              <a:xfrm>
                <a:off x="1565086" y="1690951"/>
                <a:ext cx="3412801" cy="1159227"/>
                <a:chOff x="1565086" y="1690951"/>
                <a:chExt cx="3412801" cy="1159227"/>
              </a:xfrm>
            </p:grpSpPr>
            <p:grpSp>
              <p:nvGrpSpPr>
                <p:cNvPr id="29" name="그룹 28"/>
                <p:cNvGrpSpPr/>
                <p:nvPr/>
              </p:nvGrpSpPr>
              <p:grpSpPr>
                <a:xfrm>
                  <a:off x="1565086" y="1690951"/>
                  <a:ext cx="849086" cy="1119763"/>
                  <a:chOff x="1565086" y="1690951"/>
                  <a:chExt cx="849086" cy="1119763"/>
                </a:xfrm>
              </p:grpSpPr>
              <p:sp>
                <p:nvSpPr>
                  <p:cNvPr id="11" name="직사각형 10"/>
                  <p:cNvSpPr/>
                  <p:nvPr/>
                </p:nvSpPr>
                <p:spPr>
                  <a:xfrm>
                    <a:off x="1691049" y="1690951"/>
                    <a:ext cx="597160" cy="111976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565086" y="2217756"/>
                    <a:ext cx="849086" cy="3545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dirty="0" smtClean="0">
                        <a:solidFill>
                          <a:srgbClr val="00B0F0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65.3%</a:t>
                    </a:r>
                    <a:endParaRPr lang="ko-KR" altLang="en-US" sz="1600" b="1" dirty="0">
                      <a:solidFill>
                        <a:srgbClr val="00B0F0"/>
                      </a:solidFill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</p:grpSp>
            <p:grpSp>
              <p:nvGrpSpPr>
                <p:cNvPr id="27" name="그룹 26"/>
                <p:cNvGrpSpPr/>
                <p:nvPr/>
              </p:nvGrpSpPr>
              <p:grpSpPr>
                <a:xfrm>
                  <a:off x="4128801" y="2217756"/>
                  <a:ext cx="849086" cy="624501"/>
                  <a:chOff x="3407834" y="2186213"/>
                  <a:chExt cx="849086" cy="624501"/>
                </a:xfrm>
              </p:grpSpPr>
              <p:sp>
                <p:nvSpPr>
                  <p:cNvPr id="14" name="직사각형 13"/>
                  <p:cNvSpPr/>
                  <p:nvPr/>
                </p:nvSpPr>
                <p:spPr>
                  <a:xfrm>
                    <a:off x="3494435" y="2186213"/>
                    <a:ext cx="597160" cy="62450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3407834" y="2217755"/>
                    <a:ext cx="849086" cy="3545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dirty="0" smtClean="0">
                        <a:solidFill>
                          <a:srgbClr val="00B0F0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52.1%</a:t>
                    </a:r>
                    <a:endParaRPr lang="ko-KR" altLang="en-US" sz="1600" b="1" dirty="0">
                      <a:solidFill>
                        <a:srgbClr val="00B0F0"/>
                      </a:solidFill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</p:grpSp>
            <p:grpSp>
              <p:nvGrpSpPr>
                <p:cNvPr id="28" name="그룹 27"/>
                <p:cNvGrpSpPr/>
                <p:nvPr/>
              </p:nvGrpSpPr>
              <p:grpSpPr>
                <a:xfrm>
                  <a:off x="2846943" y="2002817"/>
                  <a:ext cx="849086" cy="847361"/>
                  <a:chOff x="2502681" y="1963353"/>
                  <a:chExt cx="849086" cy="847361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2598542" y="1963353"/>
                    <a:ext cx="597160" cy="8473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502681" y="2217756"/>
                    <a:ext cx="849086" cy="354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dirty="0" smtClean="0">
                        <a:solidFill>
                          <a:srgbClr val="00B0F0"/>
                        </a:solidFill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59.9%</a:t>
                    </a:r>
                    <a:endParaRPr lang="ko-KR" altLang="en-US" sz="1600" b="1" dirty="0">
                      <a:solidFill>
                        <a:srgbClr val="00B0F0"/>
                      </a:solidFill>
                      <a:latin typeface="HY신명조" panose="02030600000101010101" pitchFamily="18" charset="-127"/>
                      <a:ea typeface="HY신명조" panose="02030600000101010101" pitchFamily="18" charset="-127"/>
                    </a:endParaRPr>
                  </a:p>
                </p:txBody>
              </p:sp>
            </p:grpSp>
            <p:cxnSp>
              <p:nvCxnSpPr>
                <p:cNvPr id="19" name="직선 화살표 연결선 18"/>
                <p:cNvCxnSpPr>
                  <a:stCxn id="11" idx="0"/>
                  <a:endCxn id="14" idx="0"/>
                </p:cNvCxnSpPr>
                <p:nvPr/>
              </p:nvCxnSpPr>
              <p:spPr>
                <a:xfrm>
                  <a:off x="1989629" y="1690951"/>
                  <a:ext cx="2524353" cy="5268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/>
              <p:cNvSpPr txBox="1"/>
              <p:nvPr/>
            </p:nvSpPr>
            <p:spPr>
              <a:xfrm>
                <a:off x="2707310" y="2938268"/>
                <a:ext cx="1128351" cy="386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2018</a:t>
                </a:r>
                <a:r>
                  <a:rPr lang="ko-KR" altLang="en-US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년</a:t>
                </a:r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49806" y="2938268"/>
                <a:ext cx="1128351" cy="386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2019</a:t>
                </a:r>
                <a:r>
                  <a:rPr lang="ko-KR" altLang="en-US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년</a:t>
                </a:r>
                <a:endParaRPr lang="ko-KR" altLang="en-US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443456" y="3337519"/>
                <a:ext cx="3584141" cy="265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050" b="1" i="0" spc="0" dirty="0" smtClean="0">
                    <a:solidFill>
                      <a:srgbClr val="0000FF"/>
                    </a:solidFill>
                    <a:effectLst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출처</a:t>
                </a:r>
                <a:r>
                  <a:rPr lang="en-US" altLang="ko-KR" sz="1050" b="1" i="0" spc="0" dirty="0" smtClean="0">
                    <a:solidFill>
                      <a:srgbClr val="0000FF"/>
                    </a:solidFill>
                    <a:effectLst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: </a:t>
                </a:r>
                <a:r>
                  <a:rPr lang="ko-KR" altLang="en-US" sz="1050" b="1" i="0" spc="0" dirty="0" err="1" smtClean="0">
                    <a:solidFill>
                      <a:srgbClr val="0000FF"/>
                    </a:solidFill>
                    <a:effectLst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문체부</a:t>
                </a:r>
                <a:r>
                  <a:rPr lang="en-US" altLang="ko-KR" sz="1050" b="1" i="0" spc="0" dirty="0" smtClean="0">
                    <a:solidFill>
                      <a:srgbClr val="0000FF"/>
                    </a:solidFill>
                    <a:effectLst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2017,2019 </a:t>
                </a:r>
                <a:r>
                  <a:rPr lang="ko-KR" altLang="en-US" sz="1050" b="1" i="0" spc="0" dirty="0" smtClean="0">
                    <a:solidFill>
                      <a:srgbClr val="0000FF"/>
                    </a:solidFill>
                    <a:effectLst/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국민독서실태조사 결과 발표</a:t>
                </a:r>
                <a:endParaRPr lang="ko-KR" altLang="en-US" sz="10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7569475" y="1576872"/>
              <a:ext cx="4355566" cy="2784175"/>
              <a:chOff x="7469205" y="1066350"/>
              <a:chExt cx="4355566" cy="2784175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9205" y="1066350"/>
                <a:ext cx="4355565" cy="1624584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9475" y="2764675"/>
                <a:ext cx="4255296" cy="1085850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412746" y="966816"/>
            <a:ext cx="32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월 평균 독서량 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권</a:t>
            </a:r>
            <a:endParaRPr lang="ko-KR" altLang="en-US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96355" y="5744744"/>
            <a:ext cx="426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독서량 감소 추세</a:t>
            </a:r>
            <a:endParaRPr lang="ko-KR" altLang="en-US" sz="24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70068" y="1468070"/>
            <a:ext cx="7854971" cy="2892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1647" y="1468070"/>
            <a:ext cx="3063484" cy="2924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10926" y="1002722"/>
            <a:ext cx="519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매년 </a:t>
            </a:r>
            <a:r>
              <a:rPr lang="ko-KR" altLang="en-US" b="1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독서율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감소</a:t>
            </a:r>
            <a:endParaRPr lang="ko-KR" altLang="en-US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7" name="이등변 삼각형 46"/>
          <p:cNvSpPr/>
          <p:nvPr/>
        </p:nvSpPr>
        <p:spPr>
          <a:xfrm>
            <a:off x="6129543" y="5282392"/>
            <a:ext cx="6062457" cy="1575608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8" name="이등변 삼각형 47"/>
          <p:cNvSpPr/>
          <p:nvPr/>
        </p:nvSpPr>
        <p:spPr>
          <a:xfrm>
            <a:off x="0" y="5285199"/>
            <a:ext cx="6129543" cy="1575608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4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8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간트차트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47" y="521758"/>
            <a:ext cx="9970553" cy="62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그림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2" y="5105976"/>
            <a:ext cx="7366897" cy="1551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520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9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/ header,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navbar</a:t>
            </a:r>
            <a:r>
              <a:rPr lang="en-US" altLang="ko-KR" b="1" dirty="0" smtClean="0">
                <a:solidFill>
                  <a:schemeClr val="bg1"/>
                </a:solidFill>
              </a:rPr>
              <a:t>, footer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2" y="788513"/>
            <a:ext cx="7366897" cy="44342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13" y="1544500"/>
            <a:ext cx="3032610" cy="220597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2" y="2453124"/>
            <a:ext cx="1391777" cy="169976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505079" y="915998"/>
            <a:ext cx="253487" cy="256824"/>
            <a:chOff x="9594096" y="1380480"/>
            <a:chExt cx="318254" cy="322445"/>
          </a:xfrm>
        </p:grpSpPr>
        <p:sp>
          <p:nvSpPr>
            <p:cNvPr id="6" name="타원 5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03483" y="958473"/>
            <a:ext cx="204787" cy="225772"/>
            <a:chOff x="5858706" y="1468559"/>
            <a:chExt cx="237294" cy="261610"/>
          </a:xfrm>
        </p:grpSpPr>
        <p:sp>
          <p:nvSpPr>
            <p:cNvPr id="61" name="타원 60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948443" y="1556875"/>
            <a:ext cx="204787" cy="261610"/>
            <a:chOff x="5858706" y="1468559"/>
            <a:chExt cx="237294" cy="303137"/>
          </a:xfrm>
        </p:grpSpPr>
        <p:sp>
          <p:nvSpPr>
            <p:cNvPr id="73" name="타원 72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6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522588" y="600840"/>
            <a:ext cx="204787" cy="261610"/>
            <a:chOff x="5858706" y="1468559"/>
            <a:chExt cx="237294" cy="303137"/>
          </a:xfrm>
        </p:grpSpPr>
        <p:sp>
          <p:nvSpPr>
            <p:cNvPr id="76" name="타원 75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5941688" y="608460"/>
            <a:ext cx="204787" cy="261610"/>
            <a:chOff x="5858706" y="1468559"/>
            <a:chExt cx="237294" cy="303137"/>
          </a:xfrm>
        </p:grpSpPr>
        <p:sp>
          <p:nvSpPr>
            <p:cNvPr id="79" name="타원 78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915018" y="1019560"/>
            <a:ext cx="204787" cy="261610"/>
            <a:chOff x="5858706" y="1468559"/>
            <a:chExt cx="237294" cy="303137"/>
          </a:xfrm>
        </p:grpSpPr>
        <p:sp>
          <p:nvSpPr>
            <p:cNvPr id="82" name="타원 81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4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54113" y="5590790"/>
            <a:ext cx="204787" cy="261610"/>
            <a:chOff x="5858706" y="1468559"/>
            <a:chExt cx="237294" cy="303137"/>
          </a:xfrm>
        </p:grpSpPr>
        <p:sp>
          <p:nvSpPr>
            <p:cNvPr id="85" name="타원 84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7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8505079" y="3953579"/>
            <a:ext cx="253487" cy="307777"/>
            <a:chOff x="9594096" y="1380480"/>
            <a:chExt cx="318254" cy="386417"/>
          </a:xfrm>
        </p:grpSpPr>
        <p:sp>
          <p:nvSpPr>
            <p:cNvPr id="88" name="타원 87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505079" y="4495229"/>
            <a:ext cx="253487" cy="307777"/>
            <a:chOff x="9594096" y="1380480"/>
            <a:chExt cx="318254" cy="386417"/>
          </a:xfrm>
        </p:grpSpPr>
        <p:sp>
          <p:nvSpPr>
            <p:cNvPr id="91" name="타원 90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918037" y="846489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키워드 검색 시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관련 도서명 띄워주는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918036" y="3963927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관리자 계정 로그인시 관리 화면 생성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918036" y="4490369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로그인 및 로그아웃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8505079" y="5070173"/>
            <a:ext cx="253487" cy="307777"/>
            <a:chOff x="9594096" y="1380480"/>
            <a:chExt cx="318254" cy="386417"/>
          </a:xfrm>
        </p:grpSpPr>
        <p:sp>
          <p:nvSpPr>
            <p:cNvPr id="96" name="타원 95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5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8918036" y="5088117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배너 슬라이드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316572" y="2032460"/>
            <a:ext cx="253487" cy="307777"/>
            <a:chOff x="9594096" y="1380480"/>
            <a:chExt cx="318254" cy="386417"/>
          </a:xfrm>
        </p:grpSpPr>
        <p:sp>
          <p:nvSpPr>
            <p:cNvPr id="100" name="타원 99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6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607593" y="2050001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마우스 올렸을 때 장르 보여주는 기능</a:t>
            </a:r>
            <a:endParaRPr lang="ko-KR" altLang="en-US" sz="1200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8505079" y="5743294"/>
            <a:ext cx="253487" cy="307777"/>
            <a:chOff x="9594096" y="1380480"/>
            <a:chExt cx="318254" cy="386417"/>
          </a:xfrm>
        </p:grpSpPr>
        <p:sp>
          <p:nvSpPr>
            <p:cNvPr id="105" name="타원 104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7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8918036" y="5760051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헤더 기업설명 모듈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7251963" y="3200388"/>
            <a:ext cx="204787" cy="261610"/>
            <a:chOff x="5858706" y="1468559"/>
            <a:chExt cx="237294" cy="303137"/>
          </a:xfrm>
        </p:grpSpPr>
        <p:sp>
          <p:nvSpPr>
            <p:cNvPr id="109" name="타원 108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5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5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4" y="65317"/>
            <a:ext cx="1135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9. </a:t>
            </a:r>
            <a:r>
              <a:rPr lang="ko-KR" altLang="en-US" b="1" dirty="0">
                <a:solidFill>
                  <a:schemeClr val="bg1"/>
                </a:solidFill>
              </a:rPr>
              <a:t>구현 </a:t>
            </a:r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ko-KR" altLang="en-US" b="1" dirty="0" err="1">
                <a:solidFill>
                  <a:schemeClr val="bg1"/>
                </a:solidFill>
              </a:rPr>
              <a:t>메인페이지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/ header,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navbar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en-US" altLang="ko-KR" b="1" dirty="0" smtClean="0">
                <a:solidFill>
                  <a:schemeClr val="bg1"/>
                </a:solidFill>
              </a:rPr>
              <a:t>footer / </a:t>
            </a:r>
            <a:r>
              <a:rPr lang="ko-KR" altLang="en-US" b="1" dirty="0" smtClean="0">
                <a:solidFill>
                  <a:schemeClr val="bg1"/>
                </a:solidFill>
              </a:rPr>
              <a:t>키워드 검색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코드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9" y="1197977"/>
            <a:ext cx="3032610" cy="220597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39965" y="569475"/>
            <a:ext cx="253487" cy="256824"/>
            <a:chOff x="9594096" y="1380480"/>
            <a:chExt cx="318254" cy="322445"/>
          </a:xfrm>
        </p:grpSpPr>
        <p:sp>
          <p:nvSpPr>
            <p:cNvPr id="6" name="타원 5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923" y="499966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키워드 검색 시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관련 도서명 띄워주는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57" y="709927"/>
            <a:ext cx="4461503" cy="22435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757" y="3228732"/>
            <a:ext cx="4328727" cy="151438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006757" y="2953454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3. Mapper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쿼리문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06757" y="434649"/>
            <a:ext cx="4002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Controller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1549"/>
            <a:ext cx="5682987" cy="199454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0" y="3721566"/>
            <a:ext cx="4002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JS: 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KeyUpEvent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및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ajax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</a:t>
            </a:r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Controller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호출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757" y="5000360"/>
            <a:ext cx="4523644" cy="185763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006757" y="4743116"/>
            <a:ext cx="322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3. JS: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검색 결과 컴포넌트를 구현하는 함수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90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베스트셀러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신간도서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0" y="1182372"/>
            <a:ext cx="6770687" cy="29058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0" y="4376776"/>
            <a:ext cx="6770687" cy="235479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64789" y="1069486"/>
            <a:ext cx="204787" cy="225772"/>
            <a:chOff x="5858706" y="1468559"/>
            <a:chExt cx="237294" cy="261610"/>
          </a:xfrm>
        </p:grpSpPr>
        <p:sp>
          <p:nvSpPr>
            <p:cNvPr id="15" name="타원 14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58939" y="4339897"/>
            <a:ext cx="204787" cy="261610"/>
            <a:chOff x="5858706" y="1468559"/>
            <a:chExt cx="237294" cy="303137"/>
          </a:xfrm>
        </p:grpSpPr>
        <p:sp>
          <p:nvSpPr>
            <p:cNvPr id="18" name="타원 17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212471" y="1245182"/>
            <a:ext cx="253487" cy="256824"/>
            <a:chOff x="9594096" y="1380480"/>
            <a:chExt cx="318254" cy="322445"/>
          </a:xfrm>
        </p:grpSpPr>
        <p:sp>
          <p:nvSpPr>
            <p:cNvPr id="24" name="타원 23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06891" y="2065214"/>
            <a:ext cx="253487" cy="307777"/>
            <a:chOff x="9594096" y="1380480"/>
            <a:chExt cx="318254" cy="386417"/>
          </a:xfrm>
        </p:grpSpPr>
        <p:sp>
          <p:nvSpPr>
            <p:cNvPr id="27" name="타원 26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491317" y="1187865"/>
            <a:ext cx="308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 내역에 따른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베스트셀러 보여주는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24645" y="2080604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신간도서 보여주는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900" y="4470702"/>
            <a:ext cx="3806438" cy="2166937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7713556" y="4200894"/>
            <a:ext cx="204787" cy="261610"/>
            <a:chOff x="5858706" y="1468559"/>
            <a:chExt cx="237294" cy="303137"/>
          </a:xfrm>
        </p:grpSpPr>
        <p:sp>
          <p:nvSpPr>
            <p:cNvPr id="32" name="타원 31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214310" y="2776721"/>
            <a:ext cx="253487" cy="307777"/>
            <a:chOff x="9594096" y="1380480"/>
            <a:chExt cx="318254" cy="386417"/>
          </a:xfrm>
        </p:grpSpPr>
        <p:sp>
          <p:nvSpPr>
            <p:cNvPr id="35" name="타원 34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553218" y="2731151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마우스 올렸을 때 도서 정보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보여주는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4" name="직선 화살표 연결선 3"/>
          <p:cNvCxnSpPr>
            <a:endCxn id="6" idx="1"/>
          </p:cNvCxnSpPr>
          <p:nvPr/>
        </p:nvCxnSpPr>
        <p:spPr>
          <a:xfrm>
            <a:off x="6755027" y="5554170"/>
            <a:ext cx="9018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5755026" y="4835923"/>
            <a:ext cx="1000001" cy="13754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90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베스트셀러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코딩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" y="991873"/>
            <a:ext cx="3807370" cy="16340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39965" y="529899"/>
            <a:ext cx="3517635" cy="369332"/>
            <a:chOff x="8212471" y="1187865"/>
            <a:chExt cx="3517635" cy="369332"/>
          </a:xfrm>
        </p:grpSpPr>
        <p:grpSp>
          <p:nvGrpSpPr>
            <p:cNvPr id="23" name="그룹 22"/>
            <p:cNvGrpSpPr/>
            <p:nvPr/>
          </p:nvGrpSpPr>
          <p:grpSpPr>
            <a:xfrm>
              <a:off x="8212471" y="1245182"/>
              <a:ext cx="253487" cy="256824"/>
              <a:chOff x="9594096" y="1380480"/>
              <a:chExt cx="318254" cy="322445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9641220" y="1431795"/>
                <a:ext cx="271130" cy="27113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594096" y="1380480"/>
                <a:ext cx="304244" cy="307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8491317" y="1187865"/>
              <a:ext cx="32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내역에 따른 베스트셀러 보여주는 기능</a:t>
              </a:r>
              <a:endPara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58" y="709787"/>
            <a:ext cx="3104292" cy="191124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006757" y="434649"/>
            <a:ext cx="4002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1. 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ProductController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757" y="2910634"/>
            <a:ext cx="5613819" cy="187922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06757" y="2621034"/>
            <a:ext cx="4002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Mapper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쿼리문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94486" y="991873"/>
            <a:ext cx="2603157" cy="13806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797643" y="1079158"/>
            <a:ext cx="2209114" cy="6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006757" y="4789861"/>
            <a:ext cx="4002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3. Carousel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구현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: &lt;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foreach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&gt;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반복문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사용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757" y="5066860"/>
            <a:ext cx="3763320" cy="1791140"/>
          </a:xfrm>
          <a:prstGeom prst="rect">
            <a:avLst/>
          </a:prstGeom>
        </p:spPr>
      </p:pic>
      <p:cxnSp>
        <p:nvCxnSpPr>
          <p:cNvPr id="42" name="직선 화살표 연결선 41"/>
          <p:cNvCxnSpPr/>
          <p:nvPr/>
        </p:nvCxnSpPr>
        <p:spPr>
          <a:xfrm flipH="1">
            <a:off x="716692" y="1808892"/>
            <a:ext cx="8238" cy="110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0" y="3924048"/>
            <a:ext cx="1598342" cy="167571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382294" y="1649376"/>
            <a:ext cx="685534" cy="1595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50506" y="3000718"/>
            <a:ext cx="2600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베스트셀러 클릭 시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productList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페이지로 이동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베스트 셀러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6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권 검색한 결과 노출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32" y="3933036"/>
            <a:ext cx="2201698" cy="141060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2829110" y="3163331"/>
            <a:ext cx="14567" cy="2916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8" idx="2"/>
          </p:cNvCxnSpPr>
          <p:nvPr/>
        </p:nvCxnSpPr>
        <p:spPr>
          <a:xfrm>
            <a:off x="3251622" y="2176990"/>
            <a:ext cx="450257" cy="679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029062" y="3000718"/>
            <a:ext cx="2600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Carousel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안 제품 클릭 시</a:t>
            </a:r>
            <a:r>
              <a:rPr lang="en-US" altLang="ko-KR" sz="12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productView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페이지로 이동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910648" y="1088809"/>
            <a:ext cx="681947" cy="10881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회원가입 </a:t>
            </a:r>
            <a:r>
              <a:rPr lang="en-US" altLang="ko-KR" b="1" dirty="0" smtClean="0">
                <a:solidFill>
                  <a:schemeClr val="bg1"/>
                </a:solidFill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2" y="1162050"/>
            <a:ext cx="3098007" cy="36194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60" y="1885950"/>
            <a:ext cx="3721862" cy="2895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55" y="1162050"/>
            <a:ext cx="4281265" cy="361940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46045" y="5730501"/>
            <a:ext cx="253487" cy="256824"/>
            <a:chOff x="9594096" y="1380480"/>
            <a:chExt cx="318254" cy="322445"/>
          </a:xfrm>
        </p:grpSpPr>
        <p:sp>
          <p:nvSpPr>
            <p:cNvPr id="11" name="타원 10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95386" y="5695490"/>
            <a:ext cx="253487" cy="307777"/>
            <a:chOff x="9594096" y="1380480"/>
            <a:chExt cx="318254" cy="386417"/>
          </a:xfrm>
        </p:grpSpPr>
        <p:sp>
          <p:nvSpPr>
            <p:cNvPr id="14" name="타원 13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83157" y="5740849"/>
            <a:ext cx="308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회원가입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289550" y="5699183"/>
            <a:ext cx="253487" cy="307777"/>
            <a:chOff x="9594096" y="1380480"/>
            <a:chExt cx="318254" cy="386417"/>
          </a:xfrm>
        </p:grpSpPr>
        <p:sp>
          <p:nvSpPr>
            <p:cNvPr id="18" name="타원 17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614159" y="5695490"/>
            <a:ext cx="2560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로그인 기능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비밀번호 찾기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40604" y="5652782"/>
            <a:ext cx="2154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비밀번호 분실 시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아이디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이메일 작성하고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비밀번호 메일 전송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65255" y="3865355"/>
            <a:ext cx="1009901" cy="1711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7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회원가입 </a:t>
            </a:r>
            <a:r>
              <a:rPr lang="en-US" altLang="ko-KR" b="1" dirty="0" smtClean="0">
                <a:solidFill>
                  <a:schemeClr val="bg1"/>
                </a:solidFill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</a:rPr>
              <a:t>비밀번호 찾기 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9965" y="546367"/>
            <a:ext cx="253487" cy="307777"/>
            <a:chOff x="9594096" y="1380480"/>
            <a:chExt cx="318254" cy="386417"/>
          </a:xfrm>
        </p:grpSpPr>
        <p:sp>
          <p:nvSpPr>
            <p:cNvPr id="18" name="타원 17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91019" y="499966"/>
            <a:ext cx="534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비밀번호 분실 시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아이디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&amp;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이메일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기입 후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비밀번호 사용자 메일로 전송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7499" y="934615"/>
            <a:ext cx="5579859" cy="1569688"/>
            <a:chOff x="177499" y="934615"/>
            <a:chExt cx="5667704" cy="15944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499" y="955780"/>
              <a:ext cx="1860925" cy="1573235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2374686" y="934615"/>
              <a:ext cx="3470517" cy="1594400"/>
              <a:chOff x="2284069" y="934615"/>
              <a:chExt cx="3470517" cy="159440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4069" y="934615"/>
                <a:ext cx="3470517" cy="1594400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3015049" y="2291927"/>
                <a:ext cx="592968" cy="15471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1" y="3192710"/>
            <a:ext cx="5873450" cy="36652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72" y="2915711"/>
            <a:ext cx="526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1. 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CustomerController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임시 비밀번호 생성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랜덤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및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DB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에 저장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63" y="5632537"/>
            <a:ext cx="4591050" cy="10382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371563" y="5355538"/>
            <a:ext cx="4002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3. Mapper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쿼리문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63" y="725475"/>
            <a:ext cx="4636467" cy="463006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371563" y="445239"/>
            <a:ext cx="4002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SendMail.java: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메일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.txt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파일 생성 및 발송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4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도서목록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1" y="1221229"/>
            <a:ext cx="3032519" cy="31793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41" y="1221229"/>
            <a:ext cx="5163062" cy="33079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1" y="4702629"/>
            <a:ext cx="4160113" cy="181247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005909" y="1331728"/>
            <a:ext cx="253487" cy="256824"/>
            <a:chOff x="9594096" y="1380480"/>
            <a:chExt cx="318254" cy="322445"/>
          </a:xfrm>
        </p:grpSpPr>
        <p:sp>
          <p:nvSpPr>
            <p:cNvPr id="11" name="타원 10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72601" y="914825"/>
            <a:ext cx="204787" cy="225772"/>
            <a:chOff x="5858706" y="1468559"/>
            <a:chExt cx="237294" cy="261610"/>
          </a:xfrm>
        </p:grpSpPr>
        <p:sp>
          <p:nvSpPr>
            <p:cNvPr id="14" name="타원 13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797676" y="894169"/>
            <a:ext cx="204787" cy="261610"/>
            <a:chOff x="5858706" y="1468559"/>
            <a:chExt cx="237294" cy="303137"/>
          </a:xfrm>
        </p:grpSpPr>
        <p:sp>
          <p:nvSpPr>
            <p:cNvPr id="17" name="타원 16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777483" y="3481432"/>
            <a:ext cx="204787" cy="261610"/>
            <a:chOff x="5858706" y="1468559"/>
            <a:chExt cx="237294" cy="303137"/>
          </a:xfrm>
        </p:grpSpPr>
        <p:sp>
          <p:nvSpPr>
            <p:cNvPr id="20" name="타원 19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369141" y="1297593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도서목록 카테고리 클릭 시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보여지는 화면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87655" y="4702629"/>
            <a:ext cx="204787" cy="261610"/>
            <a:chOff x="5858706" y="1468559"/>
            <a:chExt cx="237294" cy="303137"/>
          </a:xfrm>
        </p:grpSpPr>
        <p:sp>
          <p:nvSpPr>
            <p:cNvPr id="24" name="타원 23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4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005909" y="3018473"/>
            <a:ext cx="253487" cy="307777"/>
            <a:chOff x="9594096" y="1380480"/>
            <a:chExt cx="318254" cy="386417"/>
          </a:xfrm>
        </p:grpSpPr>
        <p:sp>
          <p:nvSpPr>
            <p:cNvPr id="27" name="타원 26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369140" y="3053004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저자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장르 추출하여 태그 설정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9024675" y="3788362"/>
            <a:ext cx="253487" cy="307777"/>
            <a:chOff x="9594096" y="1380480"/>
            <a:chExt cx="318254" cy="386417"/>
          </a:xfrm>
        </p:grpSpPr>
        <p:sp>
          <p:nvSpPr>
            <p:cNvPr id="31" name="타원 30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369139" y="3798710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해당 도서와 유사한 작품 추천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같은 장르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작가의 작품 평점 순으로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4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권 추천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9024675" y="2274409"/>
            <a:ext cx="253487" cy="307777"/>
            <a:chOff x="9594096" y="1380480"/>
            <a:chExt cx="318254" cy="386417"/>
          </a:xfrm>
        </p:grpSpPr>
        <p:sp>
          <p:nvSpPr>
            <p:cNvPr id="35" name="타원 34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69140" y="2288626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 상세정보 화면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1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5" y="1440340"/>
            <a:ext cx="7851016" cy="350853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90793" y="1584278"/>
            <a:ext cx="204787" cy="225772"/>
            <a:chOff x="5858706" y="1468559"/>
            <a:chExt cx="237294" cy="261610"/>
          </a:xfrm>
        </p:grpSpPr>
        <p:sp>
          <p:nvSpPr>
            <p:cNvPr id="12" name="타원 11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502227" y="1584278"/>
            <a:ext cx="204787" cy="261610"/>
            <a:chOff x="5858706" y="1468559"/>
            <a:chExt cx="237294" cy="303137"/>
          </a:xfrm>
        </p:grpSpPr>
        <p:sp>
          <p:nvSpPr>
            <p:cNvPr id="15" name="타원 14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341809" y="826960"/>
            <a:ext cx="3220353" cy="2308324"/>
            <a:chOff x="9190435" y="1263564"/>
            <a:chExt cx="3220353" cy="2308324"/>
          </a:xfrm>
        </p:grpSpPr>
        <p:grpSp>
          <p:nvGrpSpPr>
            <p:cNvPr id="6" name="그룹 5"/>
            <p:cNvGrpSpPr/>
            <p:nvPr/>
          </p:nvGrpSpPr>
          <p:grpSpPr>
            <a:xfrm>
              <a:off x="9190435" y="1333247"/>
              <a:ext cx="253487" cy="256824"/>
              <a:chOff x="9594096" y="1380480"/>
              <a:chExt cx="318254" cy="322445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9641220" y="1431795"/>
                <a:ext cx="271130" cy="27113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594096" y="1380480"/>
                <a:ext cx="304244" cy="307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9511475" y="1263564"/>
              <a:ext cx="289931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웹 내 고객의 행동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로그인 후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- 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도서 조회 시 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1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점 추가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  <a:endPara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- 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장바구니 담기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- 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주문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(10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점 추가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- 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리뷰 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( 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평점 추가 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에 따라 해당 도서의 장르에 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가중치를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달리 하여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,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고객만을 위한 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장르별 성향 분석 그래프를 제공 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379343" y="3247465"/>
            <a:ext cx="3218369" cy="1477328"/>
            <a:chOff x="9192419" y="3703378"/>
            <a:chExt cx="3218369" cy="1477328"/>
          </a:xfrm>
        </p:grpSpPr>
        <p:grpSp>
          <p:nvGrpSpPr>
            <p:cNvPr id="18" name="그룹 17"/>
            <p:cNvGrpSpPr/>
            <p:nvPr/>
          </p:nvGrpSpPr>
          <p:grpSpPr>
            <a:xfrm>
              <a:off x="9192419" y="3780109"/>
              <a:ext cx="253487" cy="307777"/>
              <a:chOff x="9594096" y="1380480"/>
              <a:chExt cx="318254" cy="38641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9641220" y="1431795"/>
                <a:ext cx="271130" cy="27113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594096" y="1380480"/>
                <a:ext cx="304244" cy="38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511475" y="3703378"/>
              <a:ext cx="289931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고객의 분석 그래프에 따라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관련도서 추천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해당 장르 상위 평점 중 랜덤 제공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- 1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번 관심 장르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- 2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번 </a:t>
              </a:r>
              <a:r>
                <a:rPr lang="ko-KR" altLang="en-US" sz="1200" dirty="0" err="1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비관심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장르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379343" y="4836975"/>
            <a:ext cx="3218369" cy="923330"/>
            <a:chOff x="9192419" y="3703378"/>
            <a:chExt cx="3218369" cy="923330"/>
          </a:xfrm>
        </p:grpSpPr>
        <p:grpSp>
          <p:nvGrpSpPr>
            <p:cNvPr id="23" name="그룹 22"/>
            <p:cNvGrpSpPr/>
            <p:nvPr/>
          </p:nvGrpSpPr>
          <p:grpSpPr>
            <a:xfrm>
              <a:off x="9192419" y="3780109"/>
              <a:ext cx="253487" cy="307777"/>
              <a:chOff x="9594096" y="1380480"/>
              <a:chExt cx="318254" cy="386417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9641220" y="1431795"/>
                <a:ext cx="271130" cy="27113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594096" y="1380480"/>
                <a:ext cx="304244" cy="38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9511475" y="3703378"/>
              <a:ext cx="28993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사이트 전체 이용 고객의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성향 그래프 제공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도서에 대한 대략적인 흐름 제공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69525" y="2563807"/>
            <a:ext cx="204787" cy="261610"/>
            <a:chOff x="5858706" y="1468558"/>
            <a:chExt cx="237294" cy="303137"/>
          </a:xfrm>
        </p:grpSpPr>
        <p:sp>
          <p:nvSpPr>
            <p:cNvPr id="28" name="타원 27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58706" y="1468558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3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입력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93" b="8123"/>
          <a:stretch/>
        </p:blipFill>
        <p:spPr>
          <a:xfrm>
            <a:off x="202308" y="499967"/>
            <a:ext cx="1587500" cy="144384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971041" y="578398"/>
            <a:ext cx="3220353" cy="1200329"/>
            <a:chOff x="9190435" y="1263564"/>
            <a:chExt cx="3220353" cy="1200329"/>
          </a:xfrm>
        </p:grpSpPr>
        <p:grpSp>
          <p:nvGrpSpPr>
            <p:cNvPr id="6" name="그룹 5"/>
            <p:cNvGrpSpPr/>
            <p:nvPr/>
          </p:nvGrpSpPr>
          <p:grpSpPr>
            <a:xfrm>
              <a:off x="9190435" y="1333247"/>
              <a:ext cx="253487" cy="256824"/>
              <a:chOff x="9594096" y="1380480"/>
              <a:chExt cx="318254" cy="322445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9641220" y="1431795"/>
                <a:ext cx="271130" cy="27113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594096" y="1380480"/>
                <a:ext cx="304244" cy="307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9511475" y="1263564"/>
              <a:ext cx="2899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웹 내 고객의 행동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로그인 후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에 대한 도서 장르별 가중치 부여</a:t>
              </a:r>
              <a:endPara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- 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도서 조회 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해당 장르 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1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점 추가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- 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도서 구매 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(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해당 장르 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10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점 추가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)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10705" y="529831"/>
            <a:ext cx="204787" cy="225772"/>
            <a:chOff x="5858706" y="1468559"/>
            <a:chExt cx="237294" cy="261610"/>
          </a:xfrm>
        </p:grpSpPr>
        <p:sp>
          <p:nvSpPr>
            <p:cNvPr id="31" name="타원 30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39965" y="2380123"/>
            <a:ext cx="3262262" cy="1929927"/>
            <a:chOff x="139965" y="2380123"/>
            <a:chExt cx="3262262" cy="19299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65" y="2380123"/>
              <a:ext cx="3262262" cy="1929927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285750" y="3629025"/>
              <a:ext cx="3116477" cy="43815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39965" y="4431344"/>
            <a:ext cx="3072792" cy="2406809"/>
            <a:chOff x="139965" y="4431344"/>
            <a:chExt cx="3072792" cy="2406809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965" y="4431344"/>
              <a:ext cx="3072792" cy="2406809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364383" y="5867400"/>
              <a:ext cx="2697905" cy="38812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26455" y="2077818"/>
            <a:ext cx="526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Tendency.java : DB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에 고객 별 성향 점수 저장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12757" y="3848100"/>
            <a:ext cx="131805" cy="1143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898626" y="6115195"/>
            <a:ext cx="131805" cy="1143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55" y="2378768"/>
            <a:ext cx="5680126" cy="150404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39965" y="2077818"/>
            <a:ext cx="5840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1. Product Controller 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로그인 후 도서 조회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구매 시 고객 성향 지수 옵션 부여 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971219" y="3440709"/>
            <a:ext cx="131805" cy="1143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156571" y="3609585"/>
            <a:ext cx="131805" cy="1143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55" y="4785218"/>
            <a:ext cx="3867150" cy="117157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126455" y="4431344"/>
            <a:ext cx="526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3. Mapper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쿼리문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3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주제선정 배경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1-1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상황분석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71" y="4229100"/>
            <a:ext cx="5762625" cy="2628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337" y="1283538"/>
            <a:ext cx="5734050" cy="16478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6822029" y="4638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2019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년 조사 결과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, 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지난 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년간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(2018. 10. 1.~2019. 9. 30.) 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성인의 </a:t>
            </a:r>
            <a:r>
              <a:rPr lang="ko-KR" altLang="en-US" b="0" i="0" dirty="0" err="1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종이책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연간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err="1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독서율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*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은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52.1%,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독서량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**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은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6.1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권으로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’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17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년에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비해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각각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7.8%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포인트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2.2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권</a:t>
            </a:r>
            <a:r>
              <a:rPr lang="ko-KR" altLang="en-US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줄어든</a:t>
            </a:r>
            <a:r>
              <a:rPr lang="ko-KR" altLang="en-US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것으로</a:t>
            </a:r>
            <a:r>
              <a:rPr lang="ko-KR" altLang="en-US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나타났다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519" y="-3763733"/>
            <a:ext cx="6139649" cy="34190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443" y="691469"/>
            <a:ext cx="5715000" cy="55911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0" y="2107450"/>
            <a:ext cx="51308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24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책을 읽지 않는 이유는</a:t>
            </a:r>
            <a:r>
              <a:rPr lang="en-US" altLang="ko-KR" sz="24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?</a:t>
            </a:r>
          </a:p>
          <a:p>
            <a:pPr algn="ctr"/>
            <a:endParaRPr lang="en-US" altLang="ko-KR" sz="24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독서하는 습관이 없어서</a:t>
            </a:r>
            <a:endParaRPr lang="en-US" altLang="ko-KR" sz="2400" b="1" dirty="0" smtClean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sz="2400" b="1" dirty="0" smtClean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24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책을 읽지 않는 사람들</a:t>
            </a:r>
            <a:endParaRPr lang="en-US" altLang="ko-KR" sz="24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8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가져오기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9" y="1171176"/>
            <a:ext cx="3797192" cy="131665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9965" y="894177"/>
            <a:ext cx="526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1.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로그인 상태 확인 후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ajax</a:t>
            </a:r>
            <a:r>
              <a:rPr lang="ko-KR" altLang="en-US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호출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05" y="2971802"/>
            <a:ext cx="4466325" cy="320112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39965" y="2694803"/>
            <a:ext cx="526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2. ajax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에서 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CustomerController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호출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521" y="1186907"/>
            <a:ext cx="5410972" cy="3670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278521" y="894177"/>
            <a:ext cx="526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CustomerController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세부설명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주석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2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가져오기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9965" y="894177"/>
            <a:ext cx="526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5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CustomerController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23" y="1171176"/>
            <a:ext cx="9223793" cy="500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가져오기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65" y="859268"/>
            <a:ext cx="526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6. Tendency.java 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기존 사용자 장르 성향에 리뷰점수 추가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2" y="1136266"/>
            <a:ext cx="9560464" cy="470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가져오기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5425" y="894177"/>
            <a:ext cx="3377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7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-1. Tendency VO: property &amp; setter/getter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4" y="1171176"/>
            <a:ext cx="2622989" cy="5677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84457"/>
          <a:stretch/>
        </p:blipFill>
        <p:spPr>
          <a:xfrm>
            <a:off x="6182245" y="1176336"/>
            <a:ext cx="4737259" cy="8831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82245" y="894177"/>
            <a:ext cx="563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7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-2. Tendency VO: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장르 성향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%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화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48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가져오기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9966" y="894177"/>
            <a:ext cx="5601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7-3. Tendency VO: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선호 </a:t>
            </a:r>
            <a:r>
              <a:rPr lang="ko-KR" altLang="en-US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장르 가져오는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함수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동점인 경우에도 계산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3" y="1171175"/>
            <a:ext cx="5537379" cy="30529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22" y="1171176"/>
            <a:ext cx="5324046" cy="30529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69921" y="894177"/>
            <a:ext cx="5324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7-4. Tendency VO:</a:t>
            </a:r>
            <a:r>
              <a:rPr lang="ko-KR" altLang="en-US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비선호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장르 가져오는 함수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200" b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동점인 경우에도 계산</a:t>
            </a:r>
            <a:r>
              <a:rPr lang="en-US" altLang="ko-KR" sz="1200" b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9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가져오기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65" y="859268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8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Tendency.java 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모든 사용자의 장르 성향에 전체 리뷰점수 추가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2" y="1136267"/>
            <a:ext cx="92392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5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가져오기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65" y="859268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9-1.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다시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ajax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로 돌아와 차트 생성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5" y="1136267"/>
            <a:ext cx="4201376" cy="5460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0" y="859268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9-2.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다시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ajax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로 돌아와 선호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비선호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책 추천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div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생성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8509"/>
            <a:ext cx="4208899" cy="54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가져오기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65" y="859268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9-3. </a:t>
            </a:r>
            <a:r>
              <a:rPr lang="ko-KR" altLang="en-US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다시 </a:t>
            </a:r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ajax</a:t>
            </a:r>
            <a:r>
              <a:rPr lang="ko-KR" altLang="en-US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로 돌아와 선호</a:t>
            </a:r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200" b="1" dirty="0" err="1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비선호</a:t>
            </a:r>
            <a:r>
              <a:rPr lang="ko-KR" altLang="en-US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책 추천 </a:t>
            </a:r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div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생성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859268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9-4.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다시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ajax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로 돌아와 선호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비선호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책 추천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div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생성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5" y="1157011"/>
            <a:ext cx="5197441" cy="28138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5" y="3991620"/>
            <a:ext cx="5201388" cy="28138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7011"/>
            <a:ext cx="4832007" cy="11478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36507"/>
            <a:ext cx="4429125" cy="3543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0" y="2425443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10</a:t>
            </a:r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ajax_tendencyGraph.jsp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90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My Reading Rhythm(</a:t>
            </a:r>
            <a:r>
              <a:rPr lang="ko-KR" altLang="en-US" b="1" dirty="0">
                <a:solidFill>
                  <a:schemeClr val="bg1"/>
                </a:solidFill>
              </a:rPr>
              <a:t>고객 행동 기반 도서 추천 서비스</a:t>
            </a:r>
            <a:r>
              <a:rPr lang="en-US" altLang="ko-KR" b="1" dirty="0" smtClean="0">
                <a:solidFill>
                  <a:schemeClr val="bg1"/>
                </a:solidFill>
              </a:rPr>
              <a:t>) /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가져오기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65" y="859268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11. Mapper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쿼리문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859268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11. Mapper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쿼리문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5" y="1136267"/>
            <a:ext cx="4819650" cy="3600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623" y="1136267"/>
            <a:ext cx="56578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장바구니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162" y="1132097"/>
            <a:ext cx="5999010" cy="40389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7" y="1132097"/>
            <a:ext cx="2725154" cy="360015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407829" y="1612343"/>
            <a:ext cx="204787" cy="225772"/>
            <a:chOff x="5858706" y="1468559"/>
            <a:chExt cx="237294" cy="261610"/>
          </a:xfrm>
        </p:grpSpPr>
        <p:sp>
          <p:nvSpPr>
            <p:cNvPr id="12" name="타원 11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706235" y="1786257"/>
            <a:ext cx="204787" cy="261610"/>
            <a:chOff x="5858706" y="1468559"/>
            <a:chExt cx="237294" cy="303137"/>
          </a:xfrm>
        </p:grpSpPr>
        <p:sp>
          <p:nvSpPr>
            <p:cNvPr id="15" name="타원 14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16603" y="4188081"/>
            <a:ext cx="204787" cy="261610"/>
            <a:chOff x="5858706" y="1468559"/>
            <a:chExt cx="237294" cy="303137"/>
          </a:xfrm>
        </p:grpSpPr>
        <p:sp>
          <p:nvSpPr>
            <p:cNvPr id="19" name="타원 18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984077" y="5268893"/>
            <a:ext cx="253487" cy="256824"/>
            <a:chOff x="9594096" y="1380480"/>
            <a:chExt cx="318254" cy="322445"/>
          </a:xfrm>
        </p:grpSpPr>
        <p:sp>
          <p:nvSpPr>
            <p:cNvPr id="25" name="타원 24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11691" y="5260344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장바구니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결제 화면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구매내역 확인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56162" y="5288019"/>
            <a:ext cx="253487" cy="307777"/>
            <a:chOff x="9594096" y="1380480"/>
            <a:chExt cx="318254" cy="386417"/>
          </a:xfrm>
        </p:grpSpPr>
        <p:sp>
          <p:nvSpPr>
            <p:cNvPr id="29" name="타원 28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471584" y="5279470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장바구니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내역에서 수량변경하는 기능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56162" y="5844420"/>
            <a:ext cx="253487" cy="307777"/>
            <a:chOff x="9594096" y="1380480"/>
            <a:chExt cx="318254" cy="386417"/>
          </a:xfrm>
        </p:grpSpPr>
        <p:sp>
          <p:nvSpPr>
            <p:cNvPr id="33" name="타원 32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471584" y="5823679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수량 변경 후 클릭 시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수량 및 총 금액 변경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46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주제선정 배경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1-1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상황분석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821" y="5543550"/>
            <a:ext cx="5762625" cy="2628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587" y="2483688"/>
            <a:ext cx="5734050" cy="1647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94" y="-3725633"/>
            <a:ext cx="6139649" cy="3419086"/>
          </a:xfrm>
          <a:prstGeom prst="rect">
            <a:avLst/>
          </a:prstGeom>
        </p:spPr>
      </p:pic>
      <p:sp>
        <p:nvSpPr>
          <p:cNvPr id="43" name="이등변 삼각형 42"/>
          <p:cNvSpPr/>
          <p:nvPr/>
        </p:nvSpPr>
        <p:spPr>
          <a:xfrm>
            <a:off x="6129543" y="5282392"/>
            <a:ext cx="6062457" cy="1575608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>
            <a:off x="0" y="5285199"/>
            <a:ext cx="6129543" cy="1575608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33573" y="5128051"/>
            <a:ext cx="8324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오히려</a:t>
            </a:r>
            <a:r>
              <a:rPr lang="en-US" altLang="ko-KR" sz="24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독서하는 사람들의</a:t>
            </a:r>
            <a:endParaRPr lang="en-US" altLang="ko-KR" sz="24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독서시간은 증가</a:t>
            </a:r>
            <a:endParaRPr lang="ko-KR" altLang="en-US" sz="24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00629" y="1353011"/>
            <a:ext cx="9390743" cy="3190992"/>
            <a:chOff x="1596571" y="1353011"/>
            <a:chExt cx="9390743" cy="3190992"/>
          </a:xfrm>
        </p:grpSpPr>
        <p:sp>
          <p:nvSpPr>
            <p:cNvPr id="7" name="직사각형 6"/>
            <p:cNvSpPr/>
            <p:nvPr/>
          </p:nvSpPr>
          <p:spPr>
            <a:xfrm>
              <a:off x="1596571" y="1353011"/>
              <a:ext cx="9390743" cy="319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4302" y="1383442"/>
              <a:ext cx="9362732" cy="315356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496088" y="868498"/>
            <a:ext cx="519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평균 독서시간 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22.8%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증가</a:t>
            </a:r>
            <a:endParaRPr lang="ko-KR" altLang="en-US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3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결제 화면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57" y="2656874"/>
            <a:ext cx="2768344" cy="29840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9" y="1011936"/>
            <a:ext cx="6641973" cy="41919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18719" y="1795223"/>
            <a:ext cx="204787" cy="225772"/>
            <a:chOff x="5858706" y="1468559"/>
            <a:chExt cx="237294" cy="261610"/>
          </a:xfrm>
        </p:grpSpPr>
        <p:sp>
          <p:nvSpPr>
            <p:cNvPr id="10" name="타원 9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18719" y="2444625"/>
            <a:ext cx="204787" cy="261610"/>
            <a:chOff x="5858706" y="1468559"/>
            <a:chExt cx="237294" cy="303137"/>
          </a:xfrm>
        </p:grpSpPr>
        <p:sp>
          <p:nvSpPr>
            <p:cNvPr id="13" name="타원 12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667770" y="1046984"/>
            <a:ext cx="253487" cy="256824"/>
            <a:chOff x="9594096" y="1380480"/>
            <a:chExt cx="318254" cy="322445"/>
          </a:xfrm>
        </p:grpSpPr>
        <p:sp>
          <p:nvSpPr>
            <p:cNvPr id="16" name="타원 15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922232" y="1038435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구매 시 상세정보 등록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743909" y="984089"/>
            <a:ext cx="204787" cy="261610"/>
            <a:chOff x="5858706" y="1468559"/>
            <a:chExt cx="237294" cy="303137"/>
          </a:xfrm>
        </p:grpSpPr>
        <p:sp>
          <p:nvSpPr>
            <p:cNvPr id="20" name="타원 19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667770" y="2252050"/>
            <a:ext cx="253487" cy="307777"/>
            <a:chOff x="9594096" y="1380480"/>
            <a:chExt cx="318254" cy="386417"/>
          </a:xfrm>
        </p:grpSpPr>
        <p:sp>
          <p:nvSpPr>
            <p:cNvPr id="23" name="타원 22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939551" y="2256596"/>
            <a:ext cx="362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우편번호 작성 기능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카카오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API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사용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7667770" y="1635800"/>
            <a:ext cx="253487" cy="307777"/>
            <a:chOff x="9594096" y="1380480"/>
            <a:chExt cx="318254" cy="386417"/>
          </a:xfrm>
        </p:grpSpPr>
        <p:sp>
          <p:nvSpPr>
            <p:cNvPr id="27" name="타원 26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939375" y="1639174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최종 주문 및 결제 내역 확인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3" y="5474256"/>
            <a:ext cx="6157341" cy="94305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553344" y="3679609"/>
            <a:ext cx="204787" cy="261610"/>
            <a:chOff x="5858706" y="1468559"/>
            <a:chExt cx="237294" cy="303137"/>
          </a:xfrm>
        </p:grpSpPr>
        <p:sp>
          <p:nvSpPr>
            <p:cNvPr id="32" name="타원 31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4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595651" y="5964696"/>
            <a:ext cx="253487" cy="307777"/>
            <a:chOff x="9594096" y="1380480"/>
            <a:chExt cx="318254" cy="386417"/>
          </a:xfrm>
        </p:grpSpPr>
        <p:sp>
          <p:nvSpPr>
            <p:cNvPr id="35" name="타원 34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959841" y="5956147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최종 주문내역 리스트로 확인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3538539" y="3979539"/>
            <a:ext cx="1376364" cy="140843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21003" y="5462016"/>
            <a:ext cx="6157341" cy="9552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845050" y="3685579"/>
            <a:ext cx="731838" cy="28777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2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리뷰 화면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74762"/>
            <a:ext cx="6324600" cy="38385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88606" y="2227023"/>
            <a:ext cx="204787" cy="225772"/>
            <a:chOff x="5858706" y="1468559"/>
            <a:chExt cx="237294" cy="261610"/>
          </a:xfrm>
        </p:grpSpPr>
        <p:sp>
          <p:nvSpPr>
            <p:cNvPr id="10" name="타원 9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06810" y="1254248"/>
            <a:ext cx="253487" cy="256824"/>
            <a:chOff x="9594096" y="1380480"/>
            <a:chExt cx="318254" cy="322445"/>
          </a:xfrm>
        </p:grpSpPr>
        <p:sp>
          <p:nvSpPr>
            <p:cNvPr id="13" name="타원 12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861272" y="1245699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 점수 및 리뷰 내용 입력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71473" y="1805958"/>
            <a:ext cx="204787" cy="261610"/>
            <a:chOff x="5858706" y="1468559"/>
            <a:chExt cx="237294" cy="303137"/>
          </a:xfrm>
        </p:grpSpPr>
        <p:sp>
          <p:nvSpPr>
            <p:cNvPr id="17" name="타원 16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723973" y="1805958"/>
            <a:ext cx="204787" cy="261610"/>
            <a:chOff x="5858706" y="1468559"/>
            <a:chExt cx="237294" cy="303137"/>
          </a:xfrm>
        </p:grpSpPr>
        <p:sp>
          <p:nvSpPr>
            <p:cNvPr id="20" name="타원 19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606810" y="1921618"/>
            <a:ext cx="253487" cy="307777"/>
            <a:chOff x="9594096" y="1380480"/>
            <a:chExt cx="318254" cy="386417"/>
          </a:xfrm>
        </p:grpSpPr>
        <p:sp>
          <p:nvSpPr>
            <p:cNvPr id="23" name="타원 22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898806" y="1931966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리뷰 수정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606810" y="2519575"/>
            <a:ext cx="253487" cy="307777"/>
            <a:chOff x="9594096" y="1380480"/>
            <a:chExt cx="318254" cy="386417"/>
          </a:xfrm>
        </p:grpSpPr>
        <p:sp>
          <p:nvSpPr>
            <p:cNvPr id="27" name="타원 26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880511" y="2529210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리뷰 삭제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0" y="4387400"/>
            <a:ext cx="4248150" cy="114300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4688282" y="4027247"/>
            <a:ext cx="204787" cy="261610"/>
            <a:chOff x="5858706" y="1468559"/>
            <a:chExt cx="237294" cy="303137"/>
          </a:xfrm>
        </p:grpSpPr>
        <p:sp>
          <p:nvSpPr>
            <p:cNvPr id="31" name="타원 30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4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601230" y="3188425"/>
            <a:ext cx="253487" cy="307777"/>
            <a:chOff x="9594096" y="1380480"/>
            <a:chExt cx="318254" cy="386417"/>
          </a:xfrm>
        </p:grpSpPr>
        <p:sp>
          <p:nvSpPr>
            <p:cNvPr id="34" name="타원 33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880511" y="3209881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본인 계정 리뷰만 수정 및 삭제 가능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0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찾아오시는 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69" y="1231899"/>
            <a:ext cx="5733631" cy="3619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5" y="1231899"/>
            <a:ext cx="5765535" cy="361950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836263" y="5499118"/>
            <a:ext cx="253487" cy="256824"/>
            <a:chOff x="9594096" y="1380480"/>
            <a:chExt cx="318254" cy="322445"/>
          </a:xfrm>
        </p:grpSpPr>
        <p:sp>
          <p:nvSpPr>
            <p:cNvPr id="16" name="타원 15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15109" y="5478377"/>
            <a:ext cx="2899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찾아오시는 길에서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지점별 매장 주소 확인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2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구글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지도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API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사용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7670310" y="5435592"/>
            <a:ext cx="253487" cy="307777"/>
            <a:chOff x="9594096" y="1380480"/>
            <a:chExt cx="318254" cy="386417"/>
          </a:xfrm>
        </p:grpSpPr>
        <p:sp>
          <p:nvSpPr>
            <p:cNvPr id="20" name="타원 19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924772" y="5427043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클릭 시 지점 상세정보 확인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07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관리자 페이지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차트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7505700" cy="34752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82" y="1308100"/>
            <a:ext cx="2131924" cy="12969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54" y="1308100"/>
            <a:ext cx="2039024" cy="108902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6154" y="1308100"/>
            <a:ext cx="2039024" cy="10890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87382" y="1308100"/>
            <a:ext cx="2131924" cy="12827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894058" y="3300906"/>
            <a:ext cx="204787" cy="261610"/>
            <a:chOff x="5858706" y="1468559"/>
            <a:chExt cx="237294" cy="303137"/>
          </a:xfrm>
        </p:grpSpPr>
        <p:sp>
          <p:nvSpPr>
            <p:cNvPr id="15" name="타원 14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22784" y="3282988"/>
            <a:ext cx="204787" cy="261610"/>
            <a:chOff x="5858706" y="1468559"/>
            <a:chExt cx="237294" cy="303137"/>
          </a:xfrm>
        </p:grpSpPr>
        <p:sp>
          <p:nvSpPr>
            <p:cNvPr id="18" name="타원 17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874344" y="3300149"/>
            <a:ext cx="204787" cy="261610"/>
            <a:chOff x="5858706" y="1468559"/>
            <a:chExt cx="237294" cy="303137"/>
          </a:xfrm>
        </p:grpSpPr>
        <p:sp>
          <p:nvSpPr>
            <p:cNvPr id="21" name="타원 20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4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0429" y="2919907"/>
            <a:ext cx="204787" cy="225772"/>
            <a:chOff x="5858706" y="1468559"/>
            <a:chExt cx="237294" cy="261610"/>
          </a:xfrm>
        </p:grpSpPr>
        <p:sp>
          <p:nvSpPr>
            <p:cNvPr id="24" name="타원 23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891213" y="3102062"/>
            <a:ext cx="204787" cy="261610"/>
            <a:chOff x="5858706" y="1468559"/>
            <a:chExt cx="237294" cy="303137"/>
          </a:xfrm>
        </p:grpSpPr>
        <p:sp>
          <p:nvSpPr>
            <p:cNvPr id="27" name="타원 26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5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30" name="직선 화살표 연결선 29"/>
          <p:cNvCxnSpPr/>
          <p:nvPr/>
        </p:nvCxnSpPr>
        <p:spPr>
          <a:xfrm flipV="1">
            <a:off x="2400300" y="2505075"/>
            <a:ext cx="0" cy="103589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3667125" y="2668497"/>
            <a:ext cx="0" cy="86750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801036" y="3540973"/>
            <a:ext cx="1021748" cy="1936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63168" y="3533485"/>
            <a:ext cx="1021748" cy="1936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8378346" y="1254248"/>
            <a:ext cx="253487" cy="256824"/>
            <a:chOff x="9594096" y="1380480"/>
            <a:chExt cx="318254" cy="322445"/>
          </a:xfrm>
        </p:grpSpPr>
        <p:sp>
          <p:nvSpPr>
            <p:cNvPr id="36" name="타원 35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632808" y="1196931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매출 현황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저자 관리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상품 관리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지점 관리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378346" y="2445885"/>
            <a:ext cx="253487" cy="307777"/>
            <a:chOff x="9594096" y="1380480"/>
            <a:chExt cx="318254" cy="386417"/>
          </a:xfrm>
        </p:grpSpPr>
        <p:sp>
          <p:nvSpPr>
            <p:cNvPr id="40" name="타원 39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32808" y="2437336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각 차트 별 매출 확인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378346" y="3242906"/>
            <a:ext cx="253487" cy="307777"/>
            <a:chOff x="9594096" y="1380480"/>
            <a:chExt cx="318254" cy="386417"/>
          </a:xfrm>
        </p:grpSpPr>
        <p:sp>
          <p:nvSpPr>
            <p:cNvPr id="44" name="타원 43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632808" y="3234357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기간별 매출 확인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8393737" y="4039927"/>
            <a:ext cx="253487" cy="307777"/>
            <a:chOff x="9594096" y="1380480"/>
            <a:chExt cx="318254" cy="386417"/>
          </a:xfrm>
        </p:grpSpPr>
        <p:sp>
          <p:nvSpPr>
            <p:cNvPr id="48" name="타원 47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648199" y="4031378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매출 범위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(x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열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설정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393737" y="4818674"/>
            <a:ext cx="253487" cy="307777"/>
            <a:chOff x="9594096" y="1380480"/>
            <a:chExt cx="318254" cy="386417"/>
          </a:xfrm>
        </p:grpSpPr>
        <p:sp>
          <p:nvSpPr>
            <p:cNvPr id="52" name="타원 51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5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48199" y="4810125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장르별 누적 매출 차트 확인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9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관리자 페이지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차트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50464" y="535028"/>
            <a:ext cx="2899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각 차트 별 매출 확인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기간별 매출 확인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매출 범위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(x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열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설정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장르별 누적 매출 차트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851"/>
          <a:stretch/>
        </p:blipFill>
        <p:spPr>
          <a:xfrm>
            <a:off x="139965" y="1760641"/>
            <a:ext cx="6211408" cy="508869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5" y="499966"/>
            <a:ext cx="1946189" cy="90112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9965" y="1459896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1.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admin_dashboard.js: chart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구현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ajax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 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AdminController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호출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22" y="1736895"/>
            <a:ext cx="5568777" cy="22188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623222" y="1459896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2. </a:t>
            </a:r>
            <a:r>
              <a:rPr lang="en-US" altLang="ko-KR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AdminController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관리자 페이지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chart data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구성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9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관리자 페이지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차트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50464" y="535028"/>
            <a:ext cx="2899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각 차트 별 매출 확인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기간별 매출 확인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매출 범위 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(x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열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설정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장르별 누적 매출 차트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5" y="499966"/>
            <a:ext cx="1946189" cy="90112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9965" y="1459896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3-1</a:t>
            </a:r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Mapper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쿼리문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일별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월별</a:t>
            </a:r>
            <a:r>
              <a:rPr lang="en-US" altLang="ko-KR" sz="1200" b="1" dirty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매출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장르별 누적 매출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3222" y="1459896"/>
            <a:ext cx="565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3-2. Mapper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쿼리문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: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매출 범위 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(x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열</a:t>
            </a:r>
            <a:r>
              <a:rPr lang="en-US" altLang="ko-KR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) </a:t>
            </a:r>
            <a:r>
              <a:rPr lang="ko-KR" altLang="en-US" sz="12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설정</a:t>
            </a:r>
            <a:endParaRPr lang="ko-KR" altLang="en-US" sz="12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9965" y="1736895"/>
            <a:ext cx="5284781" cy="4917215"/>
            <a:chOff x="139965" y="1736895"/>
            <a:chExt cx="6162675" cy="57340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65" y="1736895"/>
              <a:ext cx="5067300" cy="43529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965" y="6089820"/>
              <a:ext cx="6162675" cy="1381125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222" y="1736895"/>
            <a:ext cx="4962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345319"/>
            <a:ext cx="7991187" cy="488403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11727" y="1637507"/>
            <a:ext cx="204787" cy="225772"/>
            <a:chOff x="5858706" y="1468559"/>
            <a:chExt cx="237294" cy="261610"/>
          </a:xfrm>
        </p:grpSpPr>
        <p:sp>
          <p:nvSpPr>
            <p:cNvPr id="11" name="타원 10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94919" y="2437005"/>
            <a:ext cx="204787" cy="261610"/>
            <a:chOff x="5858706" y="1468559"/>
            <a:chExt cx="237294" cy="303137"/>
          </a:xfrm>
        </p:grpSpPr>
        <p:sp>
          <p:nvSpPr>
            <p:cNvPr id="14" name="타원 13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93929" y="5967740"/>
            <a:ext cx="204787" cy="261610"/>
            <a:chOff x="5858706" y="1468559"/>
            <a:chExt cx="237294" cy="303137"/>
          </a:xfrm>
        </p:grpSpPr>
        <p:sp>
          <p:nvSpPr>
            <p:cNvPr id="17" name="타원 16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378346" y="1254248"/>
            <a:ext cx="253487" cy="256824"/>
            <a:chOff x="9594096" y="1380480"/>
            <a:chExt cx="318254" cy="322445"/>
          </a:xfrm>
        </p:grpSpPr>
        <p:sp>
          <p:nvSpPr>
            <p:cNvPr id="20" name="타원 19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632808" y="1245699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장르별 재고 확인 기능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378346" y="1946013"/>
            <a:ext cx="253487" cy="307777"/>
            <a:chOff x="9594096" y="1380480"/>
            <a:chExt cx="318254" cy="386417"/>
          </a:xfrm>
        </p:grpSpPr>
        <p:sp>
          <p:nvSpPr>
            <p:cNvPr id="24" name="타원 23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632808" y="1876504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조건 설정 후 오름차순</a:t>
            </a:r>
            <a:r>
              <a:rPr lang="en-US" altLang="ko-KR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내림차순으로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정렬하는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378346" y="2791802"/>
            <a:ext cx="253487" cy="307777"/>
            <a:chOff x="9594096" y="1380480"/>
            <a:chExt cx="318254" cy="386417"/>
          </a:xfrm>
        </p:grpSpPr>
        <p:sp>
          <p:nvSpPr>
            <p:cNvPr id="28" name="타원 27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632808" y="2783253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수량 검색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14253" y="1943543"/>
            <a:ext cx="204787" cy="261610"/>
            <a:chOff x="5858706" y="1468559"/>
            <a:chExt cx="237294" cy="303137"/>
          </a:xfrm>
        </p:grpSpPr>
        <p:sp>
          <p:nvSpPr>
            <p:cNvPr id="32" name="타원 31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96047" y="3440181"/>
            <a:ext cx="253487" cy="307777"/>
            <a:chOff x="9594096" y="1380480"/>
            <a:chExt cx="318254" cy="386417"/>
          </a:xfrm>
        </p:grpSpPr>
        <p:sp>
          <p:nvSpPr>
            <p:cNvPr id="35" name="타원 34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650509" y="3431632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페이징</a:t>
            </a: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관리자 페이지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재고 파악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1" y="1316736"/>
            <a:ext cx="8400466" cy="458266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50717" y="1834819"/>
            <a:ext cx="204787" cy="225772"/>
            <a:chOff x="5858706" y="1468559"/>
            <a:chExt cx="237294" cy="261610"/>
          </a:xfrm>
        </p:grpSpPr>
        <p:sp>
          <p:nvSpPr>
            <p:cNvPr id="7" name="타원 6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61874" y="2784791"/>
            <a:ext cx="204787" cy="261610"/>
            <a:chOff x="5858706" y="1468559"/>
            <a:chExt cx="237294" cy="303137"/>
          </a:xfrm>
        </p:grpSpPr>
        <p:sp>
          <p:nvSpPr>
            <p:cNvPr id="12" name="타원 11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3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921586" y="2176367"/>
            <a:ext cx="204787" cy="261610"/>
            <a:chOff x="5858706" y="1468559"/>
            <a:chExt cx="237294" cy="303137"/>
          </a:xfrm>
        </p:grpSpPr>
        <p:sp>
          <p:nvSpPr>
            <p:cNvPr id="15" name="타원 14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869010" y="2784791"/>
            <a:ext cx="204787" cy="261610"/>
            <a:chOff x="5858706" y="1468559"/>
            <a:chExt cx="237294" cy="303137"/>
          </a:xfrm>
        </p:grpSpPr>
        <p:sp>
          <p:nvSpPr>
            <p:cNvPr id="18" name="타원 17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4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866026" y="1254248"/>
            <a:ext cx="253487" cy="256824"/>
            <a:chOff x="9594096" y="1380480"/>
            <a:chExt cx="318254" cy="322445"/>
          </a:xfrm>
        </p:grpSpPr>
        <p:sp>
          <p:nvSpPr>
            <p:cNvPr id="21" name="타원 20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120488" y="1184739"/>
            <a:ext cx="289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키워드 검색 시 포함되는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도서명 출력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866026" y="2648316"/>
            <a:ext cx="253487" cy="307777"/>
            <a:chOff x="9594096" y="1380480"/>
            <a:chExt cx="318254" cy="386417"/>
          </a:xfrm>
        </p:grpSpPr>
        <p:sp>
          <p:nvSpPr>
            <p:cNvPr id="25" name="타원 24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120488" y="2639767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 정보 수정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866026" y="3303926"/>
            <a:ext cx="253487" cy="307777"/>
            <a:chOff x="9594096" y="1380480"/>
            <a:chExt cx="318254" cy="386417"/>
          </a:xfrm>
        </p:grpSpPr>
        <p:sp>
          <p:nvSpPr>
            <p:cNvPr id="29" name="타원 28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120488" y="3295377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 정보 삭제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853892" y="2039149"/>
            <a:ext cx="253487" cy="307777"/>
            <a:chOff x="9594096" y="1380480"/>
            <a:chExt cx="318254" cy="386417"/>
          </a:xfrm>
        </p:grpSpPr>
        <p:sp>
          <p:nvSpPr>
            <p:cNvPr id="33" name="타원 32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108354" y="2030600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 제품 등록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관리자 페이지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재고관리</a:t>
            </a:r>
            <a:r>
              <a:rPr lang="en-US" altLang="ko-KR" b="1" dirty="0" smtClean="0">
                <a:solidFill>
                  <a:schemeClr val="bg1"/>
                </a:solidFill>
              </a:rPr>
              <a:t>(CRUD)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8" y="965227"/>
            <a:ext cx="4782998" cy="2503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8" y="3791712"/>
            <a:ext cx="8340520" cy="276195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86488" y="684812"/>
            <a:ext cx="204787" cy="225772"/>
            <a:chOff x="5858706" y="1468559"/>
            <a:chExt cx="237294" cy="261610"/>
          </a:xfrm>
        </p:grpSpPr>
        <p:sp>
          <p:nvSpPr>
            <p:cNvPr id="7" name="타원 6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58706" y="1468559"/>
              <a:ext cx="190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F0"/>
                  </a:solidFill>
                </a:rPr>
                <a:t>1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46104" y="3523634"/>
            <a:ext cx="204787" cy="261610"/>
            <a:chOff x="5858706" y="1468559"/>
            <a:chExt cx="237294" cy="303137"/>
          </a:xfrm>
        </p:grpSpPr>
        <p:sp>
          <p:nvSpPr>
            <p:cNvPr id="12" name="타원 11"/>
            <p:cNvSpPr/>
            <p:nvPr/>
          </p:nvSpPr>
          <p:spPr>
            <a:xfrm>
              <a:off x="5905500" y="1524000"/>
              <a:ext cx="190500" cy="19050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58706" y="1468559"/>
              <a:ext cx="190500" cy="30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B0F0"/>
                  </a:solidFill>
                </a:rPr>
                <a:t>2</a:t>
              </a:r>
              <a:endParaRPr lang="ko-KR" altLang="en-US" sz="11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866026" y="1254248"/>
            <a:ext cx="253487" cy="256824"/>
            <a:chOff x="9594096" y="1380480"/>
            <a:chExt cx="318254" cy="322445"/>
          </a:xfrm>
        </p:grpSpPr>
        <p:sp>
          <p:nvSpPr>
            <p:cNvPr id="15" name="타원 14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94096" y="1380480"/>
              <a:ext cx="30424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120488" y="1245699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저자 정보 관리 기능 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853892" y="1868461"/>
            <a:ext cx="253487" cy="307777"/>
            <a:chOff x="9594096" y="1380480"/>
            <a:chExt cx="318254" cy="386417"/>
          </a:xfrm>
        </p:grpSpPr>
        <p:sp>
          <p:nvSpPr>
            <p:cNvPr id="19" name="타원 18"/>
            <p:cNvSpPr/>
            <p:nvPr/>
          </p:nvSpPr>
          <p:spPr>
            <a:xfrm>
              <a:off x="9641220" y="1431795"/>
              <a:ext cx="271130" cy="2711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94096" y="1380480"/>
              <a:ext cx="304244" cy="3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108354" y="1859912"/>
            <a:ext cx="2899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지점 정보 관리 기능</a:t>
            </a:r>
            <a:endParaRPr lang="en-US" altLang="ko-KR" sz="12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965" y="65317"/>
            <a:ext cx="647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9. </a:t>
            </a:r>
            <a:r>
              <a:rPr lang="ko-KR" altLang="en-US" b="1" dirty="0" smtClean="0">
                <a:solidFill>
                  <a:schemeClr val="bg1"/>
                </a:solidFill>
              </a:rPr>
              <a:t>구현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관리자 페이지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저자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및 지점 관리</a:t>
            </a:r>
            <a:r>
              <a:rPr lang="en-US" altLang="ko-KR" b="1" dirty="0" smtClean="0">
                <a:solidFill>
                  <a:schemeClr val="bg1"/>
                </a:solidFill>
              </a:rPr>
              <a:t>(CRUD)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62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주제선정 배경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1-1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문제인식 및 해결방향제시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821" y="5543550"/>
            <a:ext cx="5762625" cy="2628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587" y="2483688"/>
            <a:ext cx="5734050" cy="16478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6822029" y="4638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2019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년 조사 결과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, 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지난 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년간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(2018. 10. 1.~2019. 9. 30.) 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성인의 </a:t>
            </a:r>
            <a:r>
              <a:rPr lang="ko-KR" altLang="en-US" b="0" i="0" dirty="0" err="1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종이책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연간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err="1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독서율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*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은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52.1%,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독서량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**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은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6.1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권으로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’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17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년에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비해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각각</a:t>
            </a:r>
            <a:r>
              <a:rPr lang="ko-KR" altLang="en-US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7.8%</a:t>
            </a:r>
            <a:r>
              <a:rPr lang="ko-KR" altLang="en-US" b="0" i="0" spc="-28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포인트</a:t>
            </a:r>
            <a:r>
              <a:rPr lang="en-US" altLang="ko-KR" b="0" i="0" spc="-19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en-US" altLang="ko-KR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2.2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권</a:t>
            </a:r>
            <a:r>
              <a:rPr lang="ko-KR" altLang="en-US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줄어든</a:t>
            </a:r>
            <a:r>
              <a:rPr lang="ko-KR" altLang="en-US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것으로</a:t>
            </a:r>
            <a:r>
              <a:rPr lang="ko-KR" altLang="en-US" b="0" i="0" spc="-37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 </a:t>
            </a:r>
            <a:r>
              <a:rPr lang="ko-KR" altLang="en-US" b="0" i="0" spc="-56" dirty="0" smtClean="0">
                <a:solidFill>
                  <a:srgbClr val="000000"/>
                </a:solidFill>
                <a:effectLst/>
                <a:latin typeface="HY신명조" panose="02030600000101010101" pitchFamily="18" charset="-127"/>
                <a:ea typeface="HY신명조" panose="02030600000101010101" pitchFamily="18" charset="-127"/>
              </a:rPr>
              <a:t>나타났다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94" y="-3725633"/>
            <a:ext cx="6139649" cy="34190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695" y="1834898"/>
            <a:ext cx="35606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상황정리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독서량 감소 추세</a:t>
            </a: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원인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 </a:t>
            </a:r>
            <a:r>
              <a:rPr lang="ko-KR" altLang="en-US" sz="2000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책 읽는 습관의 부재</a:t>
            </a:r>
            <a:endParaRPr lang="en-US" altLang="ko-KR" sz="2000" dirty="0" smtClean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2. 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독서 시간은 증가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 algn="ctr">
              <a:buAutoNum type="arabicPeriod"/>
            </a:pP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978102" y="2409129"/>
            <a:ext cx="1003827" cy="882859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9200" y="2250395"/>
            <a:ext cx="58330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1.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독서량을 늘리기 위해 </a:t>
            </a:r>
            <a:r>
              <a:rPr lang="ko-KR" altLang="en-US" sz="2000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독서 습관 형성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 필요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2.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이미 독서 습관이 있는 사람들의 </a:t>
            </a:r>
            <a:r>
              <a:rPr lang="ko-KR" altLang="en-US" sz="2000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독서 시간은 증가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18978" y="5020330"/>
            <a:ext cx="555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독서 습관 형성 </a:t>
            </a:r>
            <a:r>
              <a:rPr lang="en-US" altLang="ko-KR" sz="28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= </a:t>
            </a:r>
            <a:r>
              <a:rPr lang="ko-KR" altLang="en-US" sz="28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독서량 증가</a:t>
            </a:r>
            <a:endParaRPr lang="ko-KR" altLang="en-US" sz="2800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0" y="5285199"/>
            <a:ext cx="6129543" cy="1575608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6129543" y="5282392"/>
            <a:ext cx="6062457" cy="1575608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1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주제선정 배경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1-2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문제인식 및 해결 방안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50" name="Picture 2" descr="사람 개별적으로 혼자 - Pixabay의 무료 벡터 그래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9" y="1179931"/>
            <a:ext cx="1186511" cy="123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954770" y="1179931"/>
            <a:ext cx="4935344" cy="1010429"/>
          </a:xfrm>
          <a:prstGeom prst="wedgeRectCallout">
            <a:avLst>
              <a:gd name="adj1" fmla="val -56526"/>
              <a:gd name="adj2" fmla="val 101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어떤 책부터 봐야 할 지 잘 모르겠어요</a:t>
            </a:r>
            <a:r>
              <a:rPr lang="en-US" altLang="ko-KR" dirty="0" smtClean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1954770" y="2732960"/>
            <a:ext cx="4935344" cy="1010429"/>
          </a:xfrm>
          <a:prstGeom prst="wedgeRectCallout">
            <a:avLst>
              <a:gd name="adj1" fmla="val -56526"/>
              <a:gd name="adj2" fmla="val 101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책을 보는 게 힘들지</a:t>
            </a:r>
            <a:endParaRPr lang="en-US" altLang="ko-KR" dirty="0" smtClean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보기 시작하면 잘 보는 것 같아요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8" name="Picture 2" descr="사람 개별적으로 혼자 - Pixabay의 무료 벡터 그래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9" y="2620020"/>
            <a:ext cx="1186511" cy="123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63542" y="2915007"/>
            <a:ext cx="3875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독서 습관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을 형성하는 게 힘들고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</a:p>
          <a:p>
            <a:r>
              <a:rPr lang="ko-KR" altLang="en-US" u="sng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책 선정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에 대한 막막함 토로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90114" y="4285989"/>
            <a:ext cx="5587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데이터 기반</a:t>
            </a:r>
            <a:r>
              <a:rPr lang="ko-KR" altLang="en-US" sz="20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으로</a:t>
            </a:r>
            <a:endParaRPr lang="en-US" altLang="ko-KR" sz="20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개인별 도서 추천</a:t>
            </a:r>
            <a:endParaRPr lang="en-US" altLang="ko-KR" sz="2400" b="1" dirty="0" smtClean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1954770" y="4383118"/>
            <a:ext cx="4935344" cy="1010429"/>
          </a:xfrm>
          <a:prstGeom prst="wedgeRectCallout">
            <a:avLst>
              <a:gd name="adj1" fmla="val -56526"/>
              <a:gd name="adj2" fmla="val 101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책 읽는 습관이 익숙하지 않은 것 같아요</a:t>
            </a:r>
            <a:endParaRPr lang="ko-KR" altLang="en-US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5" name="Picture 2" descr="사람 개별적으로 혼자 - Pixabay의 무료 벡터 그래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9" y="4270178"/>
            <a:ext cx="1186511" cy="123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8360229" y="2237738"/>
            <a:ext cx="362857" cy="677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553199" y="1385669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독서 패턴 제공</a:t>
            </a:r>
            <a:r>
              <a:rPr lang="ko-KR" altLang="en-US" sz="24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을 통해</a:t>
            </a:r>
            <a:endParaRPr lang="en-US" altLang="ko-KR" sz="24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독서 습관 형성</a:t>
            </a:r>
            <a:r>
              <a:rPr lang="ko-KR" altLang="en-US" sz="20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을 기대</a:t>
            </a:r>
            <a:endParaRPr lang="en-US" altLang="ko-KR" sz="2000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58629" y="3561338"/>
            <a:ext cx="464457" cy="70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8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주제선정 배경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1-3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벤치마킹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교보문고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954798" y="707461"/>
            <a:ext cx="8282404" cy="5894630"/>
            <a:chOff x="643881" y="707461"/>
            <a:chExt cx="8282404" cy="5894630"/>
          </a:xfrm>
        </p:grpSpPr>
        <p:sp>
          <p:nvSpPr>
            <p:cNvPr id="2" name="직사각형 1"/>
            <p:cNvSpPr/>
            <p:nvPr/>
          </p:nvSpPr>
          <p:spPr>
            <a:xfrm>
              <a:off x="769256" y="1150425"/>
              <a:ext cx="81570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HY신명조" panose="02030600000101010101" pitchFamily="18" charset="-127"/>
                  <a:ea typeface="HY신명조" panose="02030600000101010101" pitchFamily="18" charset="-127"/>
                  <a:hlinkClick r:id="rId2"/>
                </a:rPr>
                <a:t>http://www.kyobobook.co.kr/index.laf?OV_REFFER=https://www.google.com/</a:t>
              </a:r>
              <a:endPara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3881" y="707461"/>
              <a:ext cx="239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사이트명</a:t>
              </a:r>
              <a:r>
                <a:rPr lang="en-US" altLang="ko-KR" b="1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: </a:t>
              </a:r>
              <a:r>
                <a:rPr lang="ko-KR" altLang="en-US" b="1" dirty="0" err="1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교보문고</a:t>
              </a:r>
              <a:endParaRPr lang="ko-KR" altLang="en-US" b="1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256" y="1593389"/>
              <a:ext cx="8157029" cy="5008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54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434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965" y="65317"/>
            <a:ext cx="441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주제선정 배경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1-3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벤치마킹 강점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교보문고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3344" y="1543781"/>
            <a:ext cx="9801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검색창에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keyword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입력 시</a:t>
            </a:r>
            <a:endParaRPr lang="en-US" altLang="ko-KR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책 이미지와 장바구니에 담는 서비스 제공</a:t>
            </a:r>
            <a:endParaRPr lang="en-US" altLang="ko-KR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즉각적인 구매 유도</a:t>
            </a:r>
            <a:endParaRPr lang="en-US" altLang="ko-KR" b="1" dirty="0" smtClean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ko-KR" altLang="en-US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0149" y="884150"/>
            <a:ext cx="10919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강점</a:t>
            </a:r>
            <a:endParaRPr lang="ko-KR" altLang="en-US" sz="3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1400" y="3206911"/>
            <a:ext cx="980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국내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외 별 분야별 상세한 카테고리 분리로</a:t>
            </a:r>
            <a:endParaRPr lang="en-US" altLang="ko-KR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정밀한 도서 검색 환경 제공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ko-KR" altLang="en-US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9" y="1543781"/>
            <a:ext cx="5981700" cy="4019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1400" y="4731807"/>
            <a:ext cx="980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도서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작가</a:t>
            </a:r>
            <a:r>
              <a:rPr lang="en-US" altLang="ko-KR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이벤트 등 다양한 정보를 제공</a:t>
            </a:r>
            <a:endParaRPr lang="en-US" altLang="ko-KR" b="1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b="1" dirty="0" smtClean="0">
                <a:solidFill>
                  <a:srgbClr val="00B0F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관심분야에 대한 도서 구매로 유도</a:t>
            </a:r>
            <a:endParaRPr lang="ko-KR" altLang="en-US" b="1" dirty="0">
              <a:solidFill>
                <a:srgbClr val="00B0F0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83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2350</Words>
  <Application>Microsoft Office PowerPoint</Application>
  <PresentationFormat>와이드스크린</PresentationFormat>
  <Paragraphs>581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DX경필명조B</vt:lpstr>
      <vt:lpstr>HY신명조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Canon</dc:creator>
  <cp:lastModifiedBy>Canon</cp:lastModifiedBy>
  <cp:revision>257</cp:revision>
  <dcterms:created xsi:type="dcterms:W3CDTF">2020-05-20T05:42:36Z</dcterms:created>
  <dcterms:modified xsi:type="dcterms:W3CDTF">2020-06-15T00:24:18Z</dcterms:modified>
</cp:coreProperties>
</file>